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Lst>
  <p:sldSz cx="6858000" cy="9144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8C96"/>
    <a:srgbClr val="F052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714" y="-9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B37FA9-519A-48C9-B9D9-8ECC260A55AA}"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5B898-7BBE-4D6E-96F9-444CC7742E53}" type="slidenum">
              <a:rPr lang="en-US" smtClean="0"/>
              <a:t>‹#›</a:t>
            </a:fld>
            <a:endParaRPr lang="en-US"/>
          </a:p>
        </p:txBody>
      </p:sp>
    </p:spTree>
    <p:extLst>
      <p:ext uri="{BB962C8B-B14F-4D97-AF65-F5344CB8AC3E}">
        <p14:creationId xmlns:p14="http://schemas.microsoft.com/office/powerpoint/2010/main" val="2232497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37FA9-519A-48C9-B9D9-8ECC260A55AA}"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5B898-7BBE-4D6E-96F9-444CC7742E53}" type="slidenum">
              <a:rPr lang="en-US" smtClean="0"/>
              <a:t>‹#›</a:t>
            </a:fld>
            <a:endParaRPr lang="en-US"/>
          </a:p>
        </p:txBody>
      </p:sp>
    </p:spTree>
    <p:extLst>
      <p:ext uri="{BB962C8B-B14F-4D97-AF65-F5344CB8AC3E}">
        <p14:creationId xmlns:p14="http://schemas.microsoft.com/office/powerpoint/2010/main" val="3462712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37FA9-519A-48C9-B9D9-8ECC260A55AA}"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5B898-7BBE-4D6E-96F9-444CC7742E53}" type="slidenum">
              <a:rPr lang="en-US" smtClean="0"/>
              <a:t>‹#›</a:t>
            </a:fld>
            <a:endParaRPr lang="en-US"/>
          </a:p>
        </p:txBody>
      </p:sp>
    </p:spTree>
    <p:extLst>
      <p:ext uri="{BB962C8B-B14F-4D97-AF65-F5344CB8AC3E}">
        <p14:creationId xmlns:p14="http://schemas.microsoft.com/office/powerpoint/2010/main" val="305858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37FA9-519A-48C9-B9D9-8ECC260A55AA}"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5B898-7BBE-4D6E-96F9-444CC7742E53}" type="slidenum">
              <a:rPr lang="en-US" smtClean="0"/>
              <a:t>‹#›</a:t>
            </a:fld>
            <a:endParaRPr lang="en-US"/>
          </a:p>
        </p:txBody>
      </p:sp>
    </p:spTree>
    <p:extLst>
      <p:ext uri="{BB962C8B-B14F-4D97-AF65-F5344CB8AC3E}">
        <p14:creationId xmlns:p14="http://schemas.microsoft.com/office/powerpoint/2010/main" val="3670618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B37FA9-519A-48C9-B9D9-8ECC260A55AA}"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5B898-7BBE-4D6E-96F9-444CC7742E53}" type="slidenum">
              <a:rPr lang="en-US" smtClean="0"/>
              <a:t>‹#›</a:t>
            </a:fld>
            <a:endParaRPr lang="en-US"/>
          </a:p>
        </p:txBody>
      </p:sp>
    </p:spTree>
    <p:extLst>
      <p:ext uri="{BB962C8B-B14F-4D97-AF65-F5344CB8AC3E}">
        <p14:creationId xmlns:p14="http://schemas.microsoft.com/office/powerpoint/2010/main" val="3072987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B37FA9-519A-48C9-B9D9-8ECC260A55AA}"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D5B898-7BBE-4D6E-96F9-444CC7742E53}" type="slidenum">
              <a:rPr lang="en-US" smtClean="0"/>
              <a:t>‹#›</a:t>
            </a:fld>
            <a:endParaRPr lang="en-US"/>
          </a:p>
        </p:txBody>
      </p:sp>
    </p:spTree>
    <p:extLst>
      <p:ext uri="{BB962C8B-B14F-4D97-AF65-F5344CB8AC3E}">
        <p14:creationId xmlns:p14="http://schemas.microsoft.com/office/powerpoint/2010/main" val="2745147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B37FA9-519A-48C9-B9D9-8ECC260A55AA}" type="datetimeFigureOut">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D5B898-7BBE-4D6E-96F9-444CC7742E53}" type="slidenum">
              <a:rPr lang="en-US" smtClean="0"/>
              <a:t>‹#›</a:t>
            </a:fld>
            <a:endParaRPr lang="en-US"/>
          </a:p>
        </p:txBody>
      </p:sp>
    </p:spTree>
    <p:extLst>
      <p:ext uri="{BB962C8B-B14F-4D97-AF65-F5344CB8AC3E}">
        <p14:creationId xmlns:p14="http://schemas.microsoft.com/office/powerpoint/2010/main" val="2409754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B37FA9-519A-48C9-B9D9-8ECC260A55AA}" type="datetimeFigureOut">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D5B898-7BBE-4D6E-96F9-444CC7742E53}" type="slidenum">
              <a:rPr lang="en-US" smtClean="0"/>
              <a:t>‹#›</a:t>
            </a:fld>
            <a:endParaRPr lang="en-US"/>
          </a:p>
        </p:txBody>
      </p:sp>
    </p:spTree>
    <p:extLst>
      <p:ext uri="{BB962C8B-B14F-4D97-AF65-F5344CB8AC3E}">
        <p14:creationId xmlns:p14="http://schemas.microsoft.com/office/powerpoint/2010/main" val="2492350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B37FA9-519A-48C9-B9D9-8ECC260A55AA}" type="datetimeFigureOut">
              <a:rPr lang="en-US" smtClean="0"/>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D5B898-7BBE-4D6E-96F9-444CC7742E53}" type="slidenum">
              <a:rPr lang="en-US" smtClean="0"/>
              <a:t>‹#›</a:t>
            </a:fld>
            <a:endParaRPr lang="en-US"/>
          </a:p>
        </p:txBody>
      </p:sp>
    </p:spTree>
    <p:extLst>
      <p:ext uri="{BB962C8B-B14F-4D97-AF65-F5344CB8AC3E}">
        <p14:creationId xmlns:p14="http://schemas.microsoft.com/office/powerpoint/2010/main" val="2486914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B37FA9-519A-48C9-B9D9-8ECC260A55AA}"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D5B898-7BBE-4D6E-96F9-444CC7742E53}" type="slidenum">
              <a:rPr lang="en-US" smtClean="0"/>
              <a:t>‹#›</a:t>
            </a:fld>
            <a:endParaRPr lang="en-US"/>
          </a:p>
        </p:txBody>
      </p:sp>
    </p:spTree>
    <p:extLst>
      <p:ext uri="{BB962C8B-B14F-4D97-AF65-F5344CB8AC3E}">
        <p14:creationId xmlns:p14="http://schemas.microsoft.com/office/powerpoint/2010/main" val="1473040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B37FA9-519A-48C9-B9D9-8ECC260A55AA}"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D5B898-7BBE-4D6E-96F9-444CC7742E53}" type="slidenum">
              <a:rPr lang="en-US" smtClean="0"/>
              <a:t>‹#›</a:t>
            </a:fld>
            <a:endParaRPr lang="en-US"/>
          </a:p>
        </p:txBody>
      </p:sp>
    </p:spTree>
    <p:extLst>
      <p:ext uri="{BB962C8B-B14F-4D97-AF65-F5344CB8AC3E}">
        <p14:creationId xmlns:p14="http://schemas.microsoft.com/office/powerpoint/2010/main" val="3021315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01B37FA9-519A-48C9-B9D9-8ECC260A55AA}" type="datetimeFigureOut">
              <a:rPr lang="en-US" smtClean="0"/>
              <a:t>1/16/2018</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7AD5B898-7BBE-4D6E-96F9-444CC7742E53}" type="slidenum">
              <a:rPr lang="en-US" smtClean="0"/>
              <a:t>‹#›</a:t>
            </a:fld>
            <a:endParaRPr lang="en-US"/>
          </a:p>
        </p:txBody>
      </p:sp>
    </p:spTree>
    <p:extLst>
      <p:ext uri="{BB962C8B-B14F-4D97-AF65-F5344CB8AC3E}">
        <p14:creationId xmlns:p14="http://schemas.microsoft.com/office/powerpoint/2010/main" val="3014915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mayo@usd360.com"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http://www.weebly.mrskaramayo.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tile tx="0" ty="0" sx="100000" sy="100000" flip="none" algn="tl"/>
        </a:blipFill>
        <a:effectLst/>
      </p:bgPr>
    </p:bg>
    <p:spTree>
      <p:nvGrpSpPr>
        <p:cNvPr id="1" name=""/>
        <p:cNvGrpSpPr/>
        <p:nvPr/>
      </p:nvGrpSpPr>
      <p:grpSpPr>
        <a:xfrm>
          <a:off x="0" y="0"/>
          <a:ext cx="0" cy="0"/>
          <a:chOff x="0" y="0"/>
          <a:chExt cx="0" cy="0"/>
        </a:xfrm>
      </p:grpSpPr>
      <p:sp>
        <p:nvSpPr>
          <p:cNvPr id="7" name="Line 14"/>
          <p:cNvSpPr>
            <a:spLocks noChangeShapeType="1"/>
          </p:cNvSpPr>
          <p:nvPr/>
        </p:nvSpPr>
        <p:spPr bwMode="auto">
          <a:xfrm>
            <a:off x="266700" y="14489113"/>
            <a:ext cx="7239000" cy="0"/>
          </a:xfrm>
          <a:prstGeom prst="line">
            <a:avLst/>
          </a:prstGeom>
          <a:noFill/>
          <a:ln w="38100" cap="rnd">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
          <p:cNvSpPr>
            <a:spLocks noChangeArrowheads="1"/>
          </p:cNvSpPr>
          <p:nvPr/>
        </p:nvSpPr>
        <p:spPr bwMode="auto">
          <a:xfrm>
            <a:off x="304800" y="5126038"/>
            <a:ext cx="6248400" cy="665162"/>
          </a:xfrm>
          <a:prstGeom prst="flowChartAlternateProcess">
            <a:avLst/>
          </a:prstGeom>
          <a:solidFill>
            <a:srgbClr val="FFFFFF"/>
          </a:solidFill>
          <a:ln w="57150" cmpd="thickThin">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3200" dirty="0" smtClean="0">
                <a:latin typeface="pencilPete FONT" pitchFamily="2" charset="0"/>
                <a:ea typeface="Times New Roman" pitchFamily="18" charset="0"/>
                <a:cs typeface="Times New Roman" pitchFamily="18" charset="0"/>
              </a:rPr>
              <a:t>A Peek at</a:t>
            </a:r>
            <a:r>
              <a:rPr kumimoji="0" lang="en-US" sz="3200" b="0" i="0" u="none" strike="noStrike" cap="none" normalizeH="0" baseline="0" dirty="0" smtClean="0">
                <a:ln>
                  <a:noFill/>
                </a:ln>
                <a:solidFill>
                  <a:schemeClr val="tx1"/>
                </a:solidFill>
                <a:effectLst/>
                <a:latin typeface="pencilPete FONT" pitchFamily="2" charset="0"/>
                <a:ea typeface="Times New Roman" pitchFamily="18" charset="0"/>
                <a:cs typeface="Times New Roman" pitchFamily="18" charset="0"/>
              </a:rPr>
              <a:t> this Week</a:t>
            </a:r>
            <a:r>
              <a:rPr lang="en-US" dirty="0" smtClean="0">
                <a:latin typeface="Wish I Were Taller"/>
                <a:ea typeface="Times New Roman" pitchFamily="18"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20"/>
          <p:cNvSpPr>
            <a:spLocks noChangeArrowheads="1"/>
          </p:cNvSpPr>
          <p:nvPr/>
        </p:nvSpPr>
        <p:spPr bwMode="auto">
          <a:xfrm>
            <a:off x="4381500" y="196851"/>
            <a:ext cx="2209800" cy="4740276"/>
          </a:xfrm>
          <a:prstGeom prst="rect">
            <a:avLst/>
          </a:prstGeom>
          <a:solidFill>
            <a:srgbClr val="FFFFFF"/>
          </a:solidFill>
          <a:ln w="76200" cmpd="tri">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sng" strike="noStrike" cap="none" normalizeH="0" baseline="0" dirty="0" smtClean="0">
                <a:ln>
                  <a:noFill/>
                </a:ln>
                <a:solidFill>
                  <a:schemeClr val="tx1"/>
                </a:solidFill>
                <a:effectLst/>
                <a:latin typeface="pencilPete FONT" pitchFamily="2" charset="0"/>
                <a:ea typeface="Times New Roman" pitchFamily="18" charset="0"/>
                <a:cs typeface="Times New Roman" pitchFamily="18" charset="0"/>
              </a:rPr>
              <a:t>Spelling Words</a:t>
            </a:r>
            <a:endParaRPr kumimoji="0" lang="en-US" sz="600" b="0" i="0" u="none" strike="noStrike" cap="none" normalizeH="0" baseline="0" dirty="0" smtClean="0">
              <a:ln>
                <a:noFill/>
              </a:ln>
              <a:solidFill>
                <a:schemeClr val="tx1"/>
              </a:solidFill>
              <a:effectLst/>
              <a:latin typeface="pencilPete FONT" pitchFamily="2"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en-US" sz="900" dirty="0" smtClean="0">
              <a:latin typeface="Calibri" panose="020F0502020204030204" pitchFamily="34" charset="0"/>
              <a:ea typeface="Adobe Fan Heiti Std B" pitchFamily="34" charset="-128"/>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en-US" dirty="0" smtClean="0">
                <a:latin typeface="Calibri" panose="020F0502020204030204" pitchFamily="34" charset="0"/>
                <a:ea typeface="Adobe Fan Heiti Std B" pitchFamily="34" charset="-128"/>
                <a:cs typeface="Calibri" panose="020F0502020204030204" pitchFamily="34" charset="0"/>
              </a:rPr>
              <a:t>1. boat</a:t>
            </a:r>
          </a:p>
          <a:p>
            <a:pPr marL="0" marR="0" lvl="0" indent="0" defTabSz="914400" rtl="0" eaLnBrk="0" fontAlgn="base" latinLnBrk="0" hangingPunct="0">
              <a:lnSpc>
                <a:spcPct val="100000"/>
              </a:lnSpc>
              <a:spcBef>
                <a:spcPct val="0"/>
              </a:spcBef>
              <a:spcAft>
                <a:spcPct val="0"/>
              </a:spcAft>
              <a:buClrTx/>
              <a:buSzTx/>
              <a:buFontTx/>
              <a:buNone/>
              <a:tabLst/>
            </a:pPr>
            <a:r>
              <a:rPr lang="en-US" dirty="0" smtClean="0">
                <a:latin typeface="Calibri" panose="020F0502020204030204" pitchFamily="34" charset="0"/>
                <a:ea typeface="Adobe Fan Heiti Std B" pitchFamily="34" charset="-128"/>
                <a:cs typeface="Calibri" panose="020F0502020204030204" pitchFamily="34" charset="0"/>
              </a:rPr>
              <a:t>2. coat</a:t>
            </a:r>
          </a:p>
          <a:p>
            <a:pPr marL="0" marR="0" lvl="0" indent="0" defTabSz="914400" rtl="0" eaLnBrk="0" fontAlgn="base" latinLnBrk="0" hangingPunct="0">
              <a:lnSpc>
                <a:spcPct val="100000"/>
              </a:lnSpc>
              <a:spcBef>
                <a:spcPct val="0"/>
              </a:spcBef>
              <a:spcAft>
                <a:spcPct val="0"/>
              </a:spcAft>
              <a:buClrTx/>
              <a:buSzTx/>
              <a:buFontTx/>
              <a:buNone/>
              <a:tabLst/>
            </a:pPr>
            <a:r>
              <a:rPr lang="en-US" dirty="0" smtClean="0">
                <a:latin typeface="Calibri" panose="020F0502020204030204" pitchFamily="34" charset="0"/>
                <a:ea typeface="Adobe Fan Heiti Std B" pitchFamily="34" charset="-128"/>
                <a:cs typeface="Calibri" panose="020F0502020204030204" pitchFamily="34" charset="0"/>
              </a:rPr>
              <a:t>3. poke</a:t>
            </a:r>
            <a:endParaRPr kumimoji="0" lang="en-US" b="0" i="0" u="none" strike="noStrike" cap="none" normalizeH="0" baseline="0" dirty="0" smtClean="0">
              <a:ln>
                <a:noFill/>
              </a:ln>
              <a:solidFill>
                <a:schemeClr val="tx1"/>
              </a:solidFill>
              <a:effectLst/>
              <a:latin typeface="Calibri" panose="020F0502020204030204" pitchFamily="34" charset="0"/>
              <a:ea typeface="Adobe Fan Heiti Std B" pitchFamily="34" charset="-128"/>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anose="020F0502020204030204" pitchFamily="34" charset="0"/>
                <a:ea typeface="Adobe Fan Heiti Std B" pitchFamily="34" charset="-128"/>
                <a:cs typeface="Calibri" panose="020F0502020204030204" pitchFamily="34" charset="0"/>
              </a:rPr>
              <a:t>4. soap</a:t>
            </a:r>
            <a:endParaRPr lang="en-US" dirty="0" smtClean="0">
              <a:latin typeface="Calibri" panose="020F0502020204030204" pitchFamily="34" charset="0"/>
              <a:ea typeface="Adobe Fan Heiti Std B" pitchFamily="34" charset="-128"/>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en-US" dirty="0" smtClean="0">
                <a:latin typeface="Calibri" panose="020F0502020204030204" pitchFamily="34" charset="0"/>
                <a:ea typeface="Adobe Fan Heiti Std B" pitchFamily="34" charset="-128"/>
                <a:cs typeface="Calibri" panose="020F0502020204030204" pitchFamily="34" charset="0"/>
              </a:rPr>
              <a:t>5. toe</a:t>
            </a:r>
            <a:endParaRPr kumimoji="0" lang="en-US" b="0" i="0" u="none" strike="noStrike" cap="none" normalizeH="0" baseline="0" dirty="0" smtClean="0">
              <a:ln>
                <a:noFill/>
              </a:ln>
              <a:solidFill>
                <a:schemeClr val="tx1"/>
              </a:solidFill>
              <a:effectLst/>
              <a:latin typeface="Calibri" panose="020F0502020204030204" pitchFamily="34" charset="0"/>
              <a:ea typeface="Adobe Fan Heiti Std B" pitchFamily="34" charset="-128"/>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anose="020F0502020204030204" pitchFamily="34" charset="0"/>
                <a:ea typeface="Adobe Fan Heiti Std B" pitchFamily="34" charset="-128"/>
                <a:cs typeface="Calibri" panose="020F0502020204030204" pitchFamily="34" charset="0"/>
              </a:rPr>
              <a:t>6.blow</a:t>
            </a:r>
            <a:endParaRPr lang="en-US" dirty="0" smtClean="0">
              <a:latin typeface="Calibri" panose="020F0502020204030204" pitchFamily="34" charset="0"/>
              <a:ea typeface="Adobe Fan Heiti Std B" pitchFamily="34" charset="-128"/>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en-US" dirty="0" smtClean="0">
                <a:latin typeface="Calibri" panose="020F0502020204030204" pitchFamily="34" charset="0"/>
                <a:ea typeface="Adobe Fan Heiti Std B" pitchFamily="34" charset="-128"/>
                <a:cs typeface="Calibri" panose="020F0502020204030204" pitchFamily="34" charset="0"/>
              </a:rPr>
              <a:t>7. note</a:t>
            </a:r>
            <a:endParaRPr kumimoji="0" lang="en-US" b="0" i="0" u="none" strike="noStrike" cap="none" normalizeH="0" baseline="0" dirty="0" smtClean="0">
              <a:ln>
                <a:noFill/>
              </a:ln>
              <a:solidFill>
                <a:schemeClr val="tx1"/>
              </a:solidFill>
              <a:effectLst/>
              <a:latin typeface="Calibri" panose="020F0502020204030204" pitchFamily="34" charset="0"/>
              <a:ea typeface="Adobe Fan Heiti Std B" pitchFamily="34" charset="-128"/>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anose="020F0502020204030204" pitchFamily="34" charset="0"/>
                <a:ea typeface="Adobe Fan Heiti Std B" pitchFamily="34" charset="-128"/>
                <a:cs typeface="Calibri" panose="020F0502020204030204" pitchFamily="34" charset="0"/>
              </a:rPr>
              <a:t>8. chow</a:t>
            </a:r>
            <a:endParaRPr lang="en-US" dirty="0" smtClean="0">
              <a:latin typeface="Calibri" panose="020F0502020204030204" pitchFamily="34" charset="0"/>
              <a:ea typeface="Adobe Fan Heiti Std B" pitchFamily="34" charset="-128"/>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en-US" dirty="0" smtClean="0">
                <a:latin typeface="Calibri" panose="020F0502020204030204" pitchFamily="34" charset="0"/>
                <a:ea typeface="Adobe Fan Heiti Std B" pitchFamily="34" charset="-128"/>
                <a:cs typeface="Calibri" panose="020F0502020204030204" pitchFamily="34" charset="0"/>
              </a:rPr>
              <a:t>9. over</a:t>
            </a:r>
            <a:endParaRPr kumimoji="0" lang="en-US" b="0" i="0" u="none" strike="noStrike" cap="none" normalizeH="0" baseline="0" dirty="0" smtClean="0">
              <a:ln>
                <a:noFill/>
              </a:ln>
              <a:solidFill>
                <a:schemeClr val="tx1"/>
              </a:solidFill>
              <a:effectLst/>
              <a:latin typeface="Calibri" panose="020F0502020204030204" pitchFamily="34" charset="0"/>
              <a:ea typeface="Adobe Fan Heiti Std B" pitchFamily="34" charset="-128"/>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anose="020F0502020204030204" pitchFamily="34" charset="0"/>
                <a:ea typeface="Adobe Fan Heiti Std B" pitchFamily="34" charset="-128"/>
                <a:cs typeface="Calibri" panose="020F0502020204030204" pitchFamily="34" charset="0"/>
              </a:rPr>
              <a:t>10. slowly</a:t>
            </a:r>
            <a:endParaRPr lang="en-US" dirty="0" smtClean="0">
              <a:latin typeface="Calibri" panose="020F0502020204030204" pitchFamily="34" charset="0"/>
              <a:ea typeface="Adobe Fan Heiti Std B" pitchFamily="34" charset="-128"/>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anose="020F0502020204030204" pitchFamily="34" charset="0"/>
                <a:ea typeface="Adobe Fan Heiti Std B" pitchFamily="34" charset="-128"/>
                <a:cs typeface="Calibri" panose="020F0502020204030204" pitchFamily="34" charset="0"/>
              </a:rPr>
              <a:t>11. sigh</a:t>
            </a:r>
          </a:p>
          <a:p>
            <a:pPr marL="0" marR="0" lvl="0" indent="0"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anose="020F0502020204030204" pitchFamily="34" charset="0"/>
                <a:ea typeface="Adobe Fan Heiti Std B" pitchFamily="34" charset="-128"/>
                <a:cs typeface="Calibri" panose="020F0502020204030204" pitchFamily="34" charset="0"/>
              </a:rPr>
              <a:t>12.</a:t>
            </a:r>
            <a:r>
              <a:rPr kumimoji="0" lang="en-US" b="0" i="0" u="none" strike="noStrike" cap="none" normalizeH="0" dirty="0" smtClean="0">
                <a:ln>
                  <a:noFill/>
                </a:ln>
                <a:solidFill>
                  <a:schemeClr val="tx1"/>
                </a:solidFill>
                <a:effectLst/>
                <a:latin typeface="Calibri" panose="020F0502020204030204" pitchFamily="34" charset="0"/>
                <a:ea typeface="Adobe Fan Heiti Std B" pitchFamily="34" charset="-128"/>
                <a:cs typeface="Calibri" panose="020F0502020204030204" pitchFamily="34" charset="0"/>
              </a:rPr>
              <a:t> spines</a:t>
            </a:r>
            <a:endParaRPr kumimoji="0" lang="en-US" b="0" i="0" u="none" strike="noStrike" cap="none" normalizeH="0" baseline="0" dirty="0" smtClean="0">
              <a:ln>
                <a:noFill/>
              </a:ln>
              <a:solidFill>
                <a:schemeClr val="tx1"/>
              </a:solidFill>
              <a:effectLst/>
              <a:latin typeface="Calibri" panose="020F0502020204030204" pitchFamily="34" charset="0"/>
              <a:ea typeface="Adobe Fan Heiti Std B" pitchFamily="34" charset="-128"/>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en-US" dirty="0" smtClean="0">
                <a:latin typeface="Calibri" panose="020F0502020204030204" pitchFamily="34" charset="0"/>
                <a:ea typeface="Adobe Fan Heiti Std B" pitchFamily="34" charset="-128"/>
                <a:cs typeface="Calibri" panose="020F0502020204030204" pitchFamily="34" charset="0"/>
              </a:rPr>
              <a:t>13. phone</a:t>
            </a:r>
          </a:p>
          <a:p>
            <a:pPr marL="0" marR="0" lvl="0" indent="0"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anose="020F0502020204030204" pitchFamily="34" charset="0"/>
                <a:ea typeface="Adobe Fan Heiti Std B" pitchFamily="34" charset="-128"/>
                <a:cs typeface="Calibri" panose="020F0502020204030204" pitchFamily="34" charset="0"/>
              </a:rPr>
              <a:t>14. amount</a:t>
            </a:r>
          </a:p>
          <a:p>
            <a:pPr marL="0" marR="0" lvl="0" indent="0" defTabSz="914400" rtl="0" eaLnBrk="0" fontAlgn="base" latinLnBrk="0" hangingPunct="0">
              <a:lnSpc>
                <a:spcPct val="100000"/>
              </a:lnSpc>
              <a:spcBef>
                <a:spcPct val="0"/>
              </a:spcBef>
              <a:spcAft>
                <a:spcPct val="0"/>
              </a:spcAft>
              <a:buClrTx/>
              <a:buSzTx/>
              <a:buFontTx/>
              <a:buNone/>
              <a:tabLst/>
            </a:pPr>
            <a:r>
              <a:rPr lang="en-US" dirty="0" smtClean="0">
                <a:latin typeface="Calibri" panose="020F0502020204030204" pitchFamily="34" charset="0"/>
                <a:ea typeface="Adobe Fan Heiti Std B" pitchFamily="34" charset="-128"/>
                <a:cs typeface="Calibri" panose="020F0502020204030204" pitchFamily="34" charset="0"/>
              </a:rPr>
              <a:t>15. moist</a:t>
            </a:r>
          </a:p>
          <a:p>
            <a:pPr marL="0" marR="0" lvl="0" indent="0"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encilPete FONT" pitchFamily="2" charset="0"/>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pencilPete FONT" pitchFamily="2" charset="0"/>
              <a:ea typeface="Times New Roman" pitchFamily="18" charset="0"/>
              <a:cs typeface="Times New Roman" pitchFamily="18" charset="0"/>
            </a:endParaRPr>
          </a:p>
        </p:txBody>
      </p:sp>
      <p:sp>
        <p:nvSpPr>
          <p:cNvPr id="18" name="AutoShape 6"/>
          <p:cNvSpPr>
            <a:spLocks noChangeArrowheads="1"/>
          </p:cNvSpPr>
          <p:nvPr/>
        </p:nvSpPr>
        <p:spPr bwMode="auto">
          <a:xfrm>
            <a:off x="230590" y="1619251"/>
            <a:ext cx="3943739" cy="350837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3200" dirty="0" smtClean="0">
                <a:latin typeface="CatholicSchoolGirls Intl BB" panose="02000506000000020003" pitchFamily="2" charset="0"/>
                <a:ea typeface="CatholicSchoolGirls Intl BB" panose="02000506000000020003" pitchFamily="2" charset="0"/>
                <a:cs typeface="Arial" pitchFamily="34" charset="0"/>
              </a:rPr>
              <a:t>Ms. Mayo</a:t>
            </a:r>
          </a:p>
          <a:p>
            <a:pPr marL="0" marR="0" lvl="0" indent="0" algn="ctr" defTabSz="914400" rtl="0" eaLnBrk="1" fontAlgn="base" latinLnBrk="0" hangingPunct="1">
              <a:lnSpc>
                <a:spcPct val="100000"/>
              </a:lnSpc>
              <a:spcBef>
                <a:spcPct val="0"/>
              </a:spcBef>
              <a:spcAft>
                <a:spcPct val="0"/>
              </a:spcAft>
              <a:buClrTx/>
              <a:buSzTx/>
              <a:buFontTx/>
              <a:buNone/>
              <a:tabLst/>
            </a:pPr>
            <a:r>
              <a:rPr lang="en-US" sz="2000" dirty="0" smtClean="0">
                <a:latin typeface="CatholicSchoolGirls Intl BB" panose="02000506000000020003" pitchFamily="2" charset="0"/>
                <a:ea typeface="CatholicSchoolGirls Intl BB" panose="02000506000000020003" pitchFamily="2" charset="0"/>
                <a:cs typeface="Arial" pitchFamily="34" charset="0"/>
              </a:rPr>
              <a:t>School- 620-845-2585</a:t>
            </a:r>
          </a:p>
          <a:p>
            <a:pPr marL="0" marR="0" lvl="0" indent="0" algn="ctr" defTabSz="914400" rtl="0" eaLnBrk="1" fontAlgn="base" latinLnBrk="0" hangingPunct="1">
              <a:lnSpc>
                <a:spcPct val="100000"/>
              </a:lnSpc>
              <a:spcBef>
                <a:spcPct val="0"/>
              </a:spcBef>
              <a:spcAft>
                <a:spcPct val="0"/>
              </a:spcAft>
              <a:buClrTx/>
              <a:buSzTx/>
              <a:buFontTx/>
              <a:buNone/>
              <a:tabLst/>
            </a:pPr>
            <a:r>
              <a:rPr lang="en-US" sz="2000" dirty="0" smtClean="0">
                <a:latin typeface="CatholicSchoolGirls Intl BB" panose="02000506000000020003" pitchFamily="2" charset="0"/>
                <a:ea typeface="CatholicSchoolGirls Intl BB" panose="02000506000000020003" pitchFamily="2" charset="0"/>
                <a:cs typeface="Arial" pitchFamily="34" charset="0"/>
              </a:rPr>
              <a:t>Cell- 620-517-0941</a:t>
            </a:r>
          </a:p>
          <a:p>
            <a:pPr marL="0" marR="0" lvl="0" indent="0" algn="ctr" defTabSz="914400" rtl="0" eaLnBrk="1" fontAlgn="base" latinLnBrk="0" hangingPunct="1">
              <a:lnSpc>
                <a:spcPct val="100000"/>
              </a:lnSpc>
              <a:spcBef>
                <a:spcPct val="0"/>
              </a:spcBef>
              <a:spcAft>
                <a:spcPct val="0"/>
              </a:spcAft>
              <a:buClrTx/>
              <a:buSzTx/>
              <a:buFontTx/>
              <a:buNone/>
              <a:tabLst/>
            </a:pPr>
            <a:r>
              <a:rPr lang="en-US" sz="2000" dirty="0" smtClean="0">
                <a:latin typeface="CatholicSchoolGirls Intl BB" panose="02000506000000020003" pitchFamily="2" charset="0"/>
                <a:ea typeface="CatholicSchoolGirls Intl BB" panose="02000506000000020003" pitchFamily="2" charset="0"/>
                <a:cs typeface="Arial" pitchFamily="34" charset="0"/>
              </a:rPr>
              <a:t>Email- </a:t>
            </a:r>
            <a:r>
              <a:rPr lang="en-US" sz="2000" dirty="0" smtClean="0">
                <a:latin typeface="CatholicSchoolGirls Intl BB" panose="02000506000000020003" pitchFamily="2" charset="0"/>
                <a:ea typeface="CatholicSchoolGirls Intl BB" panose="02000506000000020003" pitchFamily="2" charset="0"/>
                <a:cs typeface="Arial" pitchFamily="34" charset="0"/>
                <a:hlinkClick r:id="rId3"/>
              </a:rPr>
              <a:t>kmayo@usd360.com</a:t>
            </a:r>
            <a:endParaRPr lang="en-US" sz="2000" dirty="0" smtClean="0">
              <a:latin typeface="CatholicSchoolGirls Intl BB" panose="02000506000000020003" pitchFamily="2" charset="0"/>
              <a:ea typeface="CatholicSchoolGirls Intl BB" panose="02000506000000020003" pitchFamily="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2000" dirty="0" smtClean="0">
                <a:latin typeface="CatholicSchoolGirls Intl BB" panose="02000506000000020003" pitchFamily="2" charset="0"/>
                <a:ea typeface="CatholicSchoolGirls Intl BB" panose="02000506000000020003" pitchFamily="2" charset="0"/>
                <a:cs typeface="Arial" pitchFamily="34" charset="0"/>
              </a:rPr>
              <a:t>Classroom Website-  </a:t>
            </a:r>
            <a:r>
              <a:rPr lang="en-US" sz="2000" dirty="0" smtClean="0">
                <a:latin typeface="CatholicSchoolGirls Intl BB" panose="02000506000000020003" pitchFamily="2" charset="0"/>
                <a:ea typeface="CatholicSchoolGirls Intl BB" panose="02000506000000020003" pitchFamily="2" charset="0"/>
                <a:cs typeface="Arial" pitchFamily="34" charset="0"/>
                <a:hlinkClick r:id="rId4"/>
              </a:rPr>
              <a:t>www.weebly.mrskaramayo.com</a:t>
            </a:r>
            <a:endParaRPr lang="en-US" sz="2000" dirty="0" smtClean="0">
              <a:latin typeface="CatholicSchoolGirls Intl BB" panose="02000506000000020003" pitchFamily="2" charset="0"/>
              <a:ea typeface="CatholicSchoolGirls Intl BB" panose="02000506000000020003" pitchFamily="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effectLst/>
                <a:latin typeface="CatholicSchoolGirls Intl BB" panose="02000506000000020003" pitchFamily="2" charset="0"/>
                <a:ea typeface="CatholicSchoolGirls Intl BB" panose="02000506000000020003" pitchFamily="2" charset="0"/>
                <a:cs typeface="Arial" pitchFamily="34" charset="0"/>
              </a:rPr>
              <a:t>Classroom Twitter-</a:t>
            </a:r>
          </a:p>
          <a:p>
            <a:pPr marL="0" marR="0" lvl="0" indent="0" algn="ctr" defTabSz="914400" rtl="0" eaLnBrk="1" fontAlgn="base" latinLnBrk="0" hangingPunct="1">
              <a:lnSpc>
                <a:spcPct val="100000"/>
              </a:lnSpc>
              <a:spcBef>
                <a:spcPct val="0"/>
              </a:spcBef>
              <a:spcAft>
                <a:spcPct val="0"/>
              </a:spcAft>
              <a:buClrTx/>
              <a:buSzTx/>
              <a:buFontTx/>
              <a:buNone/>
              <a:tabLst/>
            </a:pPr>
            <a:r>
              <a:rPr lang="en-US" sz="2000" dirty="0" smtClean="0">
                <a:latin typeface="CatholicSchoolGirls Intl BB" panose="02000506000000020003" pitchFamily="2" charset="0"/>
                <a:ea typeface="CatholicSchoolGirls Intl BB" panose="02000506000000020003" pitchFamily="2" charset="0"/>
                <a:cs typeface="Arial" pitchFamily="34" charset="0"/>
              </a:rPr>
              <a:t>@</a:t>
            </a:r>
            <a:r>
              <a:rPr lang="en-US" sz="2000" dirty="0" err="1" smtClean="0">
                <a:latin typeface="CatholicSchoolGirls Intl BB" panose="02000506000000020003" pitchFamily="2" charset="0"/>
                <a:ea typeface="CatholicSchoolGirls Intl BB" panose="02000506000000020003" pitchFamily="2" charset="0"/>
                <a:cs typeface="Arial" pitchFamily="34" charset="0"/>
              </a:rPr>
              <a:t>mskmayo</a:t>
            </a:r>
            <a:endParaRPr kumimoji="0" lang="en-US" sz="2000" b="0" i="0" u="none" strike="noStrike" cap="none" normalizeH="0" baseline="0" dirty="0" smtClean="0">
              <a:ln>
                <a:noFill/>
              </a:ln>
              <a:effectLst/>
              <a:latin typeface="CatholicSchoolGirls Intl BB" panose="02000506000000020003" pitchFamily="2" charset="0"/>
              <a:ea typeface="CatholicSchoolGirls Intl BB" panose="02000506000000020003" pitchFamily="2" charset="0"/>
              <a:cs typeface="Arial" pitchFamily="34" charset="0"/>
            </a:endParaRPr>
          </a:p>
        </p:txBody>
      </p:sp>
      <p:sp>
        <p:nvSpPr>
          <p:cNvPr id="22" name="Rectangle 25"/>
          <p:cNvSpPr>
            <a:spLocks noChangeArrowheads="1"/>
          </p:cNvSpPr>
          <p:nvPr/>
        </p:nvSpPr>
        <p:spPr bwMode="auto">
          <a:xfrm>
            <a:off x="342900" y="465931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29"/>
          <p:cNvSpPr>
            <a:spLocks noChangeArrowheads="1"/>
          </p:cNvSpPr>
          <p:nvPr/>
        </p:nvSpPr>
        <p:spPr bwMode="auto">
          <a:xfrm>
            <a:off x="-7620000" y="30480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30"/>
          <p:cNvSpPr>
            <a:spLocks noChangeArrowheads="1"/>
          </p:cNvSpPr>
          <p:nvPr/>
        </p:nvSpPr>
        <p:spPr bwMode="auto">
          <a:xfrm>
            <a:off x="-4819261" y="30480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998663"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998663" algn="l"/>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998663" algn="l"/>
              </a:tabLst>
            </a:pPr>
            <a:r>
              <a:rPr kumimoji="0" lang="en-US" sz="1200" b="0" i="0" u="none" strike="noStrike" cap="none" normalizeH="0" baseline="0" dirty="0" smtClean="0">
                <a:ln>
                  <a:noFill/>
                </a:ln>
                <a:solidFill>
                  <a:schemeClr val="tx1"/>
                </a:solidFill>
                <a:effectLst/>
                <a:latin typeface="Franklin Gothic Book" pitchFamily="34" charset="0"/>
                <a:ea typeface="Times New Roman" pitchFamily="18" charset="0"/>
                <a:cs typeface="Times New Roman" pitchFamily="18" charset="0"/>
              </a:rPr>
              <a:t>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998663" algn="l"/>
              </a:tabLst>
            </a:pPr>
            <a:r>
              <a:rPr kumimoji="0" lang="en-US" sz="1200" b="0" i="0" u="none" strike="noStrike" cap="none" normalizeH="0" baseline="0" dirty="0" smtClean="0">
                <a:ln>
                  <a:noFill/>
                </a:ln>
                <a:solidFill>
                  <a:schemeClr val="tx1"/>
                </a:solidFill>
                <a:effectLst/>
                <a:latin typeface="Franklin Gothic Book" pitchFamily="34"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Rectangle 31"/>
          <p:cNvSpPr>
            <a:spLocks noChangeArrowheads="1"/>
          </p:cNvSpPr>
          <p:nvPr/>
        </p:nvSpPr>
        <p:spPr bwMode="auto">
          <a:xfrm>
            <a:off x="-3954462" y="30480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998663"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32"/>
          <p:cNvSpPr>
            <a:spLocks noChangeArrowheads="1"/>
          </p:cNvSpPr>
          <p:nvPr/>
        </p:nvSpPr>
        <p:spPr bwMode="auto">
          <a:xfrm>
            <a:off x="-8420100" y="5693202"/>
            <a:ext cx="421140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987800" algn="l"/>
              </a:tabLst>
            </a:pPr>
            <a:endParaRPr kumimoji="0" lang="en-US" sz="1200" b="0" i="0" u="none" strike="noStrike" cap="none" normalizeH="0" baseline="0" dirty="0" smtClean="0">
              <a:ln>
                <a:noFill/>
              </a:ln>
              <a:solidFill>
                <a:schemeClr val="tx1"/>
              </a:solidFill>
              <a:effectLst/>
              <a:latin typeface="Franklin Gothic Book"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987800" algn="l"/>
              </a:tabLst>
            </a:pPr>
            <a:r>
              <a:rPr kumimoji="0" lang="en-US" sz="1200" b="0" i="0" u="none" strike="noStrike" cap="none" normalizeH="0" baseline="0" dirty="0" smtClean="0">
                <a:ln>
                  <a:noFill/>
                </a:ln>
                <a:solidFill>
                  <a:schemeClr val="tx1"/>
                </a:solidFill>
                <a:effectLst/>
                <a:latin typeface="Franklin Gothic Book" pitchFamily="34" charset="0"/>
                <a:ea typeface="Times New Roman" pitchFamily="18" charset="0"/>
                <a:cs typeface="Times New Roman" pitchFamily="18" charset="0"/>
              </a:rPr>
              <a:t>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987800" algn="l"/>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9878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Rectangle 35"/>
          <p:cNvSpPr>
            <a:spLocks noChangeArrowheads="1"/>
          </p:cNvSpPr>
          <p:nvPr/>
        </p:nvSpPr>
        <p:spPr bwMode="auto">
          <a:xfrm>
            <a:off x="-1360714" y="5779444"/>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Rectangle 38"/>
          <p:cNvSpPr>
            <a:spLocks noChangeArrowheads="1"/>
          </p:cNvSpPr>
          <p:nvPr/>
        </p:nvSpPr>
        <p:spPr bwMode="auto">
          <a:xfrm>
            <a:off x="-8248261" y="3228976"/>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305425" algn="l"/>
              </a:tabLst>
            </a:pPr>
            <a:endParaRPr kumimoji="0" lang="en-US" sz="1200" b="0" i="0" u="none" strike="noStrike" cap="none" normalizeH="0" baseline="0" dirty="0" smtClean="0">
              <a:ln>
                <a:noFill/>
              </a:ln>
              <a:solidFill>
                <a:schemeClr val="tx1"/>
              </a:solidFill>
              <a:effectLst/>
              <a:latin typeface="Franklin Gothic Book"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305425" algn="l"/>
              </a:tabLst>
            </a:pPr>
            <a:r>
              <a:rPr kumimoji="0" lang="en-US" sz="1200" b="0" i="0" u="none" strike="noStrike" cap="none" normalizeH="0" baseline="0" dirty="0" smtClean="0">
                <a:ln>
                  <a:noFill/>
                </a:ln>
                <a:solidFill>
                  <a:schemeClr val="tx1"/>
                </a:solidFill>
                <a:effectLst/>
                <a:latin typeface="Franklin Gothic Book" pitchFamily="34" charset="0"/>
                <a:ea typeface="Times New Roman" pitchFamily="18" charset="0"/>
                <a:cs typeface="Times New Roman" pitchFamily="18" charset="0"/>
              </a:rPr>
              <a:t>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305425"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Rectangle 41"/>
          <p:cNvSpPr>
            <a:spLocks noChangeArrowheads="1"/>
          </p:cNvSpPr>
          <p:nvPr/>
        </p:nvSpPr>
        <p:spPr bwMode="auto">
          <a:xfrm>
            <a:off x="-8724900" y="23622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097" name="Picture 49" descr="Cartoon Star Character Peeking Over clipar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3979" y="4191000"/>
            <a:ext cx="1970686"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105" name="Picture 57" descr="Plain Yellow Penci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1578768" y="-1167996"/>
            <a:ext cx="1247385" cy="3977078"/>
          </a:xfrm>
          <a:prstGeom prst="rect">
            <a:avLst/>
          </a:prstGeom>
          <a:noFill/>
          <a:extLst>
            <a:ext uri="{909E8E84-426E-40DD-AFC4-6F175D3DCCD1}">
              <a14:hiddenFill xmlns:a14="http://schemas.microsoft.com/office/drawing/2010/main">
                <a:solidFill>
                  <a:srgbClr val="FFFFFF"/>
                </a:solidFill>
              </a14:hiddenFill>
            </a:ext>
          </a:extLst>
        </p:spPr>
      </p:pic>
      <p:sp>
        <p:nvSpPr>
          <p:cNvPr id="17" name="AutoShape 7"/>
          <p:cNvSpPr>
            <a:spLocks noChangeArrowheads="1"/>
          </p:cNvSpPr>
          <p:nvPr/>
        </p:nvSpPr>
        <p:spPr bwMode="auto">
          <a:xfrm>
            <a:off x="523980" y="0"/>
            <a:ext cx="3057420" cy="1546614"/>
          </a:xfrm>
          <a:prstGeom prst="roundRect">
            <a:avLst>
              <a:gd name="adj" fmla="val 16667"/>
            </a:avLst>
          </a:prstGeom>
          <a:noFill/>
          <a:ln w="9525">
            <a:noFill/>
            <a:round/>
            <a:headEnd/>
            <a:tailEnd/>
          </a:ln>
        </p:spPr>
        <p:txBody>
          <a:bodyPr vert="horz" wrap="square" lIns="91440" tIns="45720" rIns="91440" bIns="45720" numCol="1" anchor="t" anchorCtr="0" compatLnSpc="1">
            <a:prstTxWarp prst="textNoShape">
              <a:avLst/>
            </a:prstTxWarp>
          </a:bodyPr>
          <a:lstStyle/>
          <a:p>
            <a:pPr algn="ctr"/>
            <a:r>
              <a:rPr lang="en-US" sz="3600" dirty="0" smtClean="0"/>
              <a:t> </a:t>
            </a: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Class News</a:t>
            </a:r>
          </a:p>
          <a:p>
            <a:pPr algn="ctr"/>
            <a:r>
              <a:rPr lang="en-US" dirty="0" smtClean="0"/>
              <a:t>2</a:t>
            </a:r>
            <a:r>
              <a:rPr lang="en-US" baseline="30000" dirty="0" smtClean="0"/>
              <a:t>nd</a:t>
            </a:r>
            <a:r>
              <a:rPr lang="en-US" dirty="0" smtClean="0"/>
              <a:t> Grade</a:t>
            </a:r>
          </a:p>
          <a:p>
            <a:pPr algn="ctr"/>
            <a:r>
              <a:rPr lang="en-US" dirty="0" smtClean="0"/>
              <a:t>Jan. 15- Jan. 19</a:t>
            </a:r>
          </a:p>
          <a:p>
            <a:pPr algn="ctr"/>
            <a:endParaRPr lang="en-US" sz="1000" dirty="0"/>
          </a:p>
        </p:txBody>
      </p:sp>
      <p:sp>
        <p:nvSpPr>
          <p:cNvPr id="2" name="Content Placeholder 1"/>
          <p:cNvSpPr>
            <a:spLocks noGrp="1"/>
          </p:cNvSpPr>
          <p:nvPr>
            <p:ph idx="1"/>
          </p:nvPr>
        </p:nvSpPr>
        <p:spPr>
          <a:xfrm>
            <a:off x="342900" y="5867400"/>
            <a:ext cx="6172200" cy="3124200"/>
          </a:xfrm>
        </p:spPr>
        <p:txBody>
          <a:bodyPr>
            <a:normAutofit fontScale="70000" lnSpcReduction="20000"/>
          </a:bodyPr>
          <a:lstStyle/>
          <a:p>
            <a:r>
              <a:rPr lang="en-US" sz="2400" dirty="0" smtClean="0"/>
              <a:t>We will finish up Chapter 5 this week in Math.  The kids have been working hard on multi-digit subtraction.  Some of them are really struggling with basic addition and subtraction facts.  It makes math hard for them when they are not fluent in these.  Please make some time to work on these at </a:t>
            </a:r>
            <a:r>
              <a:rPr lang="en-US" sz="2400" dirty="0" smtClean="0"/>
              <a:t>home, </a:t>
            </a:r>
            <a:r>
              <a:rPr lang="en-US" sz="2400" dirty="0" smtClean="0"/>
              <a:t>in addition to what we do at school. </a:t>
            </a:r>
          </a:p>
          <a:p>
            <a:r>
              <a:rPr lang="en-US" sz="2400" dirty="0" smtClean="0"/>
              <a:t>Make sure your are reading with your student each night to ensure they are A.R. testing toward their Jan. goal. Goal updates are in their agenda today!</a:t>
            </a:r>
          </a:p>
          <a:p>
            <a:r>
              <a:rPr lang="en-US" sz="2400" dirty="0" smtClean="0"/>
              <a:t>Students need to wear comfortable shoes and pants Thursday, Jan. 18</a:t>
            </a:r>
            <a:r>
              <a:rPr lang="en-US" sz="2400" baseline="30000" dirty="0" smtClean="0"/>
              <a:t>th</a:t>
            </a:r>
            <a:r>
              <a:rPr lang="en-US" sz="2400" dirty="0" smtClean="0"/>
              <a:t>. </a:t>
            </a:r>
            <a:r>
              <a:rPr lang="en-US" sz="2400" dirty="0"/>
              <a:t>W</a:t>
            </a:r>
            <a:r>
              <a:rPr lang="en-US" sz="2400" dirty="0" smtClean="0"/>
              <a:t>e are doing a dance </a:t>
            </a:r>
            <a:r>
              <a:rPr lang="en-US" sz="2400" dirty="0" smtClean="0"/>
              <a:t>this </a:t>
            </a:r>
            <a:r>
              <a:rPr lang="en-US" sz="2400" dirty="0" smtClean="0"/>
              <a:t>day, with the whole elementary school for School Choice. Mrs. White has also gotten them each a t-shirt for this, I will give them to each student that morning!</a:t>
            </a:r>
          </a:p>
        </p:txBody>
      </p:sp>
    </p:spTree>
    <p:extLst>
      <p:ext uri="{BB962C8B-B14F-4D97-AF65-F5344CB8AC3E}">
        <p14:creationId xmlns:p14="http://schemas.microsoft.com/office/powerpoint/2010/main" val="25536954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5995</TotalTime>
  <Words>231</Words>
  <Application>Microsoft Office PowerPoint</Application>
  <PresentationFormat>On-screen Show (4:3)</PresentationFormat>
  <Paragraphs>40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Galewski</dc:creator>
  <cp:lastModifiedBy>Kara Mayo</cp:lastModifiedBy>
  <cp:revision>86</cp:revision>
  <cp:lastPrinted>2017-12-01T20:40:14Z</cp:lastPrinted>
  <dcterms:created xsi:type="dcterms:W3CDTF">2012-09-29T15:12:52Z</dcterms:created>
  <dcterms:modified xsi:type="dcterms:W3CDTF">2018-01-16T16:38:51Z</dcterms:modified>
</cp:coreProperties>
</file>