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C96"/>
    <a:srgbClr val="F05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733" y="2779"/>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232497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46271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585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B37FA9-519A-48C9-B9D9-8ECC260A55A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67061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B37FA9-519A-48C9-B9D9-8ECC260A55AA}" type="datetimeFigureOut">
              <a:rPr lang="en-US" smtClean="0"/>
              <a:t>12/20/2017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7298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B37FA9-519A-48C9-B9D9-8ECC260A55AA}"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74514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B37FA9-519A-48C9-B9D9-8ECC260A55AA}" type="datetimeFigureOut">
              <a:rPr lang="en-US" smtClean="0"/>
              <a:t>12/20/2017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0975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B37FA9-519A-48C9-B9D9-8ECC260A55AA}" type="datetimeFigureOut">
              <a:rPr lang="en-US" smtClean="0"/>
              <a:t>12/20/2017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9235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37FA9-519A-48C9-B9D9-8ECC260A55AA}" type="datetimeFigureOut">
              <a:rPr lang="en-US" smtClean="0"/>
              <a:t>12/20/2017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2486914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37FA9-519A-48C9-B9D9-8ECC260A55AA}"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147304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B37FA9-519A-48C9-B9D9-8ECC260A55AA}" type="datetimeFigureOut">
              <a:rPr lang="en-US" smtClean="0"/>
              <a:t>12/20/2017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D5B898-7BBE-4D6E-96F9-444CC7742E53}" type="slidenum">
              <a:rPr lang="en-US" smtClean="0"/>
              <a:t>‹#›</a:t>
            </a:fld>
            <a:endParaRPr lang="en-US"/>
          </a:p>
        </p:txBody>
      </p:sp>
    </p:spTree>
    <p:extLst>
      <p:ext uri="{BB962C8B-B14F-4D97-AF65-F5344CB8AC3E}">
        <p14:creationId xmlns:p14="http://schemas.microsoft.com/office/powerpoint/2010/main" val="302131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1B37FA9-519A-48C9-B9D9-8ECC260A55AA}" type="datetimeFigureOut">
              <a:rPr lang="en-US" smtClean="0"/>
              <a:t>12/20/2017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7AD5B898-7BBE-4D6E-96F9-444CC7742E53}" type="slidenum">
              <a:rPr lang="en-US" smtClean="0"/>
              <a:t>‹#›</a:t>
            </a:fld>
            <a:endParaRPr lang="en-US"/>
          </a:p>
        </p:txBody>
      </p:sp>
    </p:spTree>
    <p:extLst>
      <p:ext uri="{BB962C8B-B14F-4D97-AF65-F5344CB8AC3E}">
        <p14:creationId xmlns:p14="http://schemas.microsoft.com/office/powerpoint/2010/main" val="3014915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ayo@usd360.co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www.weebly.mrskaramay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7" name="Line 14"/>
          <p:cNvSpPr>
            <a:spLocks noChangeShapeType="1"/>
          </p:cNvSpPr>
          <p:nvPr/>
        </p:nvSpPr>
        <p:spPr bwMode="auto">
          <a:xfrm>
            <a:off x="266700" y="14489113"/>
            <a:ext cx="7239000" cy="0"/>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
          <p:cNvSpPr>
            <a:spLocks noChangeArrowheads="1"/>
          </p:cNvSpPr>
          <p:nvPr/>
        </p:nvSpPr>
        <p:spPr bwMode="auto">
          <a:xfrm>
            <a:off x="304800" y="5126038"/>
            <a:ext cx="6248400" cy="665162"/>
          </a:xfrm>
          <a:prstGeom prst="flowChartAlternateProcess">
            <a:avLst/>
          </a:prstGeom>
          <a:solidFill>
            <a:srgbClr val="FFFFFF"/>
          </a:solidFill>
          <a:ln w="57150" cmpd="thickThi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dirty="0" smtClean="0">
                <a:latin typeface="pencilPete FONT" pitchFamily="2" charset="0"/>
                <a:ea typeface="Times New Roman" pitchFamily="18" charset="0"/>
                <a:cs typeface="Times New Roman" pitchFamily="18" charset="0"/>
              </a:rPr>
              <a:t>A Peek at</a:t>
            </a:r>
            <a:r>
              <a:rPr kumimoji="0" lang="en-US" sz="3200"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rPr>
              <a:t> this Week</a:t>
            </a:r>
            <a:r>
              <a:rPr lang="en-US" dirty="0" smtClean="0">
                <a:latin typeface="Wish I Were Taller"/>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20"/>
          <p:cNvSpPr>
            <a:spLocks noChangeArrowheads="1"/>
          </p:cNvSpPr>
          <p:nvPr/>
        </p:nvSpPr>
        <p:spPr bwMode="auto">
          <a:xfrm>
            <a:off x="4381500" y="196851"/>
            <a:ext cx="2209800" cy="4740276"/>
          </a:xfrm>
          <a:prstGeom prst="rect">
            <a:avLst/>
          </a:prstGeom>
          <a:solidFill>
            <a:srgbClr val="FFFFFF"/>
          </a:solidFill>
          <a:ln w="76200" cmpd="tri">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sng"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rPr>
              <a:t>Spelling Words</a:t>
            </a:r>
            <a:endParaRPr kumimoji="0" lang="en-US" sz="600" b="0" i="0" u="none" strike="noStrike" cap="none" normalizeH="0" baseline="0" dirty="0" smtClean="0">
              <a:ln>
                <a:noFill/>
              </a:ln>
              <a:solidFill>
                <a:schemeClr val="tx1"/>
              </a:solidFill>
              <a:effectLst/>
              <a:latin typeface="pencilPete FONT" pitchFamily="2"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en-US" sz="900" dirty="0" smtClean="0">
              <a:latin typeface="Calibri" panose="020F0502020204030204" pitchFamily="34" charset="0"/>
              <a:ea typeface="Adobe Fan Heiti Std B" pitchFamily="34" charset="-128"/>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Mufferaw" panose="03080602050302020201" pitchFamily="66" charset="0"/>
                <a:ea typeface="Times New Roman" pitchFamily="18" charset="0"/>
                <a:cs typeface="Times New Roman" pitchFamily="18" charset="0"/>
              </a:rPr>
              <a:t>Happy</a:t>
            </a:r>
            <a:r>
              <a:rPr kumimoji="0" lang="en-US" sz="3600" b="0" i="0" u="none" strike="noStrike" cap="none" normalizeH="0" dirty="0" smtClean="0">
                <a:ln>
                  <a:noFill/>
                </a:ln>
                <a:solidFill>
                  <a:schemeClr val="tx1"/>
                </a:solidFill>
                <a:effectLst/>
                <a:latin typeface="Mufferaw" panose="03080602050302020201" pitchFamily="66" charset="0"/>
                <a:ea typeface="Times New Roman" pitchFamily="18" charset="0"/>
                <a:cs typeface="Times New Roman" pitchFamily="18" charset="0"/>
              </a:rPr>
              <a:t> New Year!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dirty="0" smtClean="0">
                <a:ln>
                  <a:noFill/>
                </a:ln>
                <a:solidFill>
                  <a:schemeClr val="tx1"/>
                </a:solidFill>
                <a:effectLst/>
                <a:latin typeface="Mufferaw" panose="03080602050302020201" pitchFamily="66" charset="0"/>
                <a:ea typeface="Times New Roman" pitchFamily="18" charset="0"/>
                <a:cs typeface="Times New Roman" pitchFamily="18" charset="0"/>
              </a:rPr>
              <a:t>No spelling due to short week!</a:t>
            </a:r>
            <a:endParaRPr kumimoji="0" lang="en-US" sz="3600" b="0" i="0" u="none" strike="noStrike" cap="none" normalizeH="0" baseline="0" dirty="0" smtClean="0">
              <a:ln>
                <a:noFill/>
              </a:ln>
              <a:solidFill>
                <a:schemeClr val="tx1"/>
              </a:solidFill>
              <a:effectLst/>
              <a:latin typeface="Mufferaw" panose="03080602050302020201" pitchFamily="66" charset="0"/>
              <a:ea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pencilPete FONT" pitchFamily="2" charset="0"/>
              <a:ea typeface="Times New Roman" pitchFamily="18" charset="0"/>
              <a:cs typeface="Times New Roman" pitchFamily="18" charset="0"/>
            </a:endParaRPr>
          </a:p>
        </p:txBody>
      </p:sp>
      <p:sp>
        <p:nvSpPr>
          <p:cNvPr id="18" name="AutoShape 6"/>
          <p:cNvSpPr>
            <a:spLocks noChangeArrowheads="1"/>
          </p:cNvSpPr>
          <p:nvPr/>
        </p:nvSpPr>
        <p:spPr bwMode="auto">
          <a:xfrm>
            <a:off x="230590" y="1619251"/>
            <a:ext cx="3943739" cy="35083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dirty="0" smtClean="0">
                <a:latin typeface="CatholicSchoolGirls Intl BB" panose="02000506000000020003" pitchFamily="2" charset="0"/>
                <a:ea typeface="CatholicSchoolGirls Intl BB" panose="02000506000000020003" pitchFamily="2" charset="0"/>
                <a:cs typeface="Arial" pitchFamily="34" charset="0"/>
              </a:rPr>
              <a:t>Ms. Mayo</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School- 620-845-2585</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Cell- 620-517-0941</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Email- </a:t>
            </a:r>
            <a:r>
              <a:rPr lang="en-US" sz="2000" dirty="0" smtClean="0">
                <a:latin typeface="CatholicSchoolGirls Intl BB" panose="02000506000000020003" pitchFamily="2" charset="0"/>
                <a:ea typeface="CatholicSchoolGirls Intl BB" panose="02000506000000020003" pitchFamily="2" charset="0"/>
                <a:cs typeface="Arial" pitchFamily="34" charset="0"/>
                <a:hlinkClick r:id="rId3"/>
              </a:rPr>
              <a:t>kmayo@usd360.com</a:t>
            </a:r>
            <a:endParaRPr lang="en-US" sz="2000" dirty="0" smtClean="0">
              <a:latin typeface="CatholicSchoolGirls Intl BB" panose="02000506000000020003" pitchFamily="2" charset="0"/>
              <a:ea typeface="CatholicSchoolGirls Intl BB" panose="02000506000000020003"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Classroom Website-  </a:t>
            </a:r>
            <a:r>
              <a:rPr lang="en-US" sz="2000" dirty="0" smtClean="0">
                <a:latin typeface="CatholicSchoolGirls Intl BB" panose="02000506000000020003" pitchFamily="2" charset="0"/>
                <a:ea typeface="CatholicSchoolGirls Intl BB" panose="02000506000000020003" pitchFamily="2" charset="0"/>
                <a:cs typeface="Arial" pitchFamily="34" charset="0"/>
                <a:hlinkClick r:id="rId4"/>
              </a:rPr>
              <a:t>www.weebly.mrskaramayo.com</a:t>
            </a:r>
            <a:endParaRPr lang="en-US" sz="2000" dirty="0" smtClean="0">
              <a:latin typeface="CatholicSchoolGirls Intl BB" panose="02000506000000020003" pitchFamily="2" charset="0"/>
              <a:ea typeface="CatholicSchoolGirls Intl BB" panose="02000506000000020003" pitchFamily="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CatholicSchoolGirls Intl BB" panose="02000506000000020003" pitchFamily="2" charset="0"/>
                <a:ea typeface="CatholicSchoolGirls Intl BB" panose="02000506000000020003" pitchFamily="2" charset="0"/>
                <a:cs typeface="Arial" pitchFamily="34" charset="0"/>
              </a:rPr>
              <a:t>Classroom Twitter-</a:t>
            </a:r>
          </a:p>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CatholicSchoolGirls Intl BB" panose="02000506000000020003" pitchFamily="2" charset="0"/>
                <a:ea typeface="CatholicSchoolGirls Intl BB" panose="02000506000000020003" pitchFamily="2" charset="0"/>
                <a:cs typeface="Arial" pitchFamily="34" charset="0"/>
              </a:rPr>
              <a:t>@</a:t>
            </a:r>
            <a:r>
              <a:rPr lang="en-US" sz="2000" dirty="0" err="1" smtClean="0">
                <a:latin typeface="CatholicSchoolGirls Intl BB" panose="02000506000000020003" pitchFamily="2" charset="0"/>
                <a:ea typeface="CatholicSchoolGirls Intl BB" panose="02000506000000020003" pitchFamily="2" charset="0"/>
                <a:cs typeface="Arial" pitchFamily="34" charset="0"/>
              </a:rPr>
              <a:t>mskmayo</a:t>
            </a:r>
            <a:endParaRPr kumimoji="0" lang="en-US" sz="2000" b="0" i="0" u="none" strike="noStrike" cap="none" normalizeH="0" baseline="0" dirty="0" smtClean="0">
              <a:ln>
                <a:noFill/>
              </a:ln>
              <a:effectLst/>
              <a:latin typeface="CatholicSchoolGirls Intl BB" panose="02000506000000020003" pitchFamily="2" charset="0"/>
              <a:ea typeface="CatholicSchoolGirls Intl BB" panose="02000506000000020003" pitchFamily="2" charset="0"/>
              <a:cs typeface="Arial" pitchFamily="34" charset="0"/>
            </a:endParaRPr>
          </a:p>
        </p:txBody>
      </p:sp>
      <p:sp>
        <p:nvSpPr>
          <p:cNvPr id="22" name="Rectangle 25"/>
          <p:cNvSpPr>
            <a:spLocks noChangeArrowheads="1"/>
          </p:cNvSpPr>
          <p:nvPr/>
        </p:nvSpPr>
        <p:spPr bwMode="auto">
          <a:xfrm>
            <a:off x="342900" y="46593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9"/>
          <p:cNvSpPr>
            <a:spLocks noChangeArrowheads="1"/>
          </p:cNvSpPr>
          <p:nvPr/>
        </p:nvSpPr>
        <p:spPr bwMode="auto">
          <a:xfrm>
            <a:off x="-7620000" y="3048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30"/>
          <p:cNvSpPr>
            <a:spLocks noChangeArrowheads="1"/>
          </p:cNvSpPr>
          <p:nvPr/>
        </p:nvSpPr>
        <p:spPr bwMode="auto">
          <a:xfrm>
            <a:off x="-4819261" y="30480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98663"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98663"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31"/>
          <p:cNvSpPr>
            <a:spLocks noChangeArrowheads="1"/>
          </p:cNvSpPr>
          <p:nvPr/>
        </p:nvSpPr>
        <p:spPr bwMode="auto">
          <a:xfrm>
            <a:off x="-3954462" y="30480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98663"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32"/>
          <p:cNvSpPr>
            <a:spLocks noChangeArrowheads="1"/>
          </p:cNvSpPr>
          <p:nvPr/>
        </p:nvSpPr>
        <p:spPr bwMode="auto">
          <a:xfrm>
            <a:off x="-8420100" y="5693202"/>
            <a:ext cx="4211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987800" algn="l"/>
              </a:tabLst>
            </a:pPr>
            <a:endPar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9878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35"/>
          <p:cNvSpPr>
            <a:spLocks noChangeArrowheads="1"/>
          </p:cNvSpPr>
          <p:nvPr/>
        </p:nvSpPr>
        <p:spPr bwMode="auto">
          <a:xfrm>
            <a:off x="-1360714" y="577944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8"/>
          <p:cNvSpPr>
            <a:spLocks noChangeArrowheads="1"/>
          </p:cNvSpPr>
          <p:nvPr/>
        </p:nvSpPr>
        <p:spPr bwMode="auto">
          <a:xfrm>
            <a:off x="-8248261" y="3228976"/>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305425" algn="l"/>
              </a:tabLst>
            </a:pPr>
            <a:endPar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05425" algn="l"/>
              </a:tabLst>
            </a:pPr>
            <a:r>
              <a:rPr kumimoji="0" lang="en-US" sz="12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305425"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41"/>
          <p:cNvSpPr>
            <a:spLocks noChangeArrowheads="1"/>
          </p:cNvSpPr>
          <p:nvPr/>
        </p:nvSpPr>
        <p:spPr bwMode="auto">
          <a:xfrm>
            <a:off x="-8724900" y="2362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97" name="Picture 49" descr="Cartoon Star Character Peeking Over clipart"/>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979" y="4191000"/>
            <a:ext cx="197068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105" name="Picture 57" descr="Plain Yellow Penc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578768" y="-1167996"/>
            <a:ext cx="1247385" cy="3977078"/>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7"/>
          <p:cNvSpPr>
            <a:spLocks noChangeArrowheads="1"/>
          </p:cNvSpPr>
          <p:nvPr/>
        </p:nvSpPr>
        <p:spPr bwMode="auto">
          <a:xfrm>
            <a:off x="523980" y="0"/>
            <a:ext cx="3057420" cy="1546614"/>
          </a:xfrm>
          <a:prstGeom prst="roundRect">
            <a:avLst>
              <a:gd name="adj" fmla="val 16667"/>
            </a:avLst>
          </a:prstGeom>
          <a:noFill/>
          <a:ln w="9525">
            <a:noFill/>
            <a:round/>
            <a:headEnd/>
            <a:tailEnd/>
          </a:ln>
        </p:spPr>
        <p:txBody>
          <a:bodyPr vert="horz" wrap="square" lIns="91440" tIns="45720" rIns="91440" bIns="45720" numCol="1" anchor="t" anchorCtr="0" compatLnSpc="1">
            <a:prstTxWarp prst="textNoShape">
              <a:avLst/>
            </a:prstTxWarp>
          </a:bodyPr>
          <a:lstStyle/>
          <a:p>
            <a:pPr algn="ctr"/>
            <a:r>
              <a:rPr lang="en-US" sz="3600" dirty="0" smtClean="0"/>
              <a:t> </a:t>
            </a:r>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Class News</a:t>
            </a:r>
          </a:p>
          <a:p>
            <a:pPr algn="ctr"/>
            <a:r>
              <a:rPr lang="en-US" dirty="0" smtClean="0"/>
              <a:t>2</a:t>
            </a:r>
            <a:r>
              <a:rPr lang="en-US" baseline="30000" dirty="0" smtClean="0"/>
              <a:t>nd</a:t>
            </a:r>
            <a:r>
              <a:rPr lang="en-US" dirty="0" smtClean="0"/>
              <a:t> Grade</a:t>
            </a:r>
          </a:p>
          <a:p>
            <a:pPr algn="ctr"/>
            <a:r>
              <a:rPr lang="en-US" dirty="0" smtClean="0"/>
              <a:t>Jan. 4-5</a:t>
            </a:r>
            <a:endParaRPr lang="en-US" dirty="0" smtClean="0"/>
          </a:p>
          <a:p>
            <a:pPr algn="ctr"/>
            <a:endParaRPr lang="en-US" sz="1000" dirty="0"/>
          </a:p>
        </p:txBody>
      </p:sp>
      <p:sp>
        <p:nvSpPr>
          <p:cNvPr id="2" name="Content Placeholder 1"/>
          <p:cNvSpPr>
            <a:spLocks noGrp="1"/>
          </p:cNvSpPr>
          <p:nvPr>
            <p:ph idx="1"/>
          </p:nvPr>
        </p:nvSpPr>
        <p:spPr>
          <a:xfrm>
            <a:off x="342900" y="5867400"/>
            <a:ext cx="6172200" cy="3124200"/>
          </a:xfrm>
        </p:spPr>
        <p:txBody>
          <a:bodyPr>
            <a:normAutofit fontScale="70000" lnSpcReduction="20000"/>
          </a:bodyPr>
          <a:lstStyle/>
          <a:p>
            <a:r>
              <a:rPr lang="en-US" sz="2400" dirty="0" smtClean="0"/>
              <a:t>All 2</a:t>
            </a:r>
            <a:r>
              <a:rPr lang="en-US" sz="2400" baseline="30000" dirty="0" smtClean="0"/>
              <a:t>nd</a:t>
            </a:r>
            <a:r>
              <a:rPr lang="en-US" sz="2400" dirty="0" smtClean="0"/>
              <a:t> Graders </a:t>
            </a:r>
            <a:r>
              <a:rPr lang="en-US" sz="2400" dirty="0" smtClean="0"/>
              <a:t>received a new AR goal for January today! They all got their goal in Dec. and will have a party tomorrow. </a:t>
            </a:r>
          </a:p>
          <a:p>
            <a:r>
              <a:rPr lang="en-US" sz="2400" dirty="0" smtClean="0"/>
              <a:t>I hope everyone had a great break and is ready to get back to work.  This is a busy and important learning time for us, please make sure you are checking your students bag each night and also reading each night with your student. </a:t>
            </a:r>
            <a:r>
              <a:rPr lang="en-US" sz="2400" dirty="0"/>
              <a:t>P</a:t>
            </a:r>
            <a:r>
              <a:rPr lang="en-US" sz="2400" dirty="0" smtClean="0"/>
              <a:t>lease take some time during the week to work on addition and subtraction facts.  The easiest way to do this is with flashcards but there are also several good websites and apps out there for these skills as well. This needs to be mastered to be successful in 3</a:t>
            </a:r>
            <a:r>
              <a:rPr lang="en-US" sz="2400" baseline="30000" dirty="0" smtClean="0"/>
              <a:t>rd</a:t>
            </a:r>
            <a:r>
              <a:rPr lang="en-US" sz="2400" dirty="0" smtClean="0"/>
              <a:t> grade where they move on to multiplication early in the year. </a:t>
            </a:r>
          </a:p>
          <a:p>
            <a:r>
              <a:rPr lang="en-US" sz="2400" dirty="0" smtClean="0"/>
              <a:t>No School January 15</a:t>
            </a:r>
            <a:r>
              <a:rPr lang="en-US" sz="2400" baseline="30000" dirty="0" smtClean="0"/>
              <a:t>th</a:t>
            </a:r>
            <a:r>
              <a:rPr lang="en-US" sz="2400" dirty="0" smtClean="0"/>
              <a:t> for Teacher In-Service</a:t>
            </a:r>
          </a:p>
        </p:txBody>
      </p:sp>
    </p:spTree>
    <p:extLst>
      <p:ext uri="{BB962C8B-B14F-4D97-AF65-F5344CB8AC3E}">
        <p14:creationId xmlns:p14="http://schemas.microsoft.com/office/powerpoint/2010/main" val="2553695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5902</TotalTime>
  <Words>187</Words>
  <Application>Microsoft Office PowerPoint</Application>
  <PresentationFormat>On-screen Show (4:3)</PresentationFormat>
  <Paragraphs>27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Galewski</dc:creator>
  <cp:lastModifiedBy>Kara Mayo</cp:lastModifiedBy>
  <cp:revision>81</cp:revision>
  <cp:lastPrinted>2017-12-20T17:13:44Z</cp:lastPrinted>
  <dcterms:created xsi:type="dcterms:W3CDTF">2012-09-29T15:12:52Z</dcterms:created>
  <dcterms:modified xsi:type="dcterms:W3CDTF">2017-12-20T17:13:46Z</dcterms:modified>
</cp:coreProperties>
</file>