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8C96"/>
    <a:srgbClr val="F052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2472" y="1685"/>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B37FA9-519A-48C9-B9D9-8ECC260A55AA}"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5B898-7BBE-4D6E-96F9-444CC7742E53}" type="slidenum">
              <a:rPr lang="en-US" smtClean="0"/>
              <a:t>‹#›</a:t>
            </a:fld>
            <a:endParaRPr lang="en-US"/>
          </a:p>
        </p:txBody>
      </p:sp>
    </p:spTree>
    <p:extLst>
      <p:ext uri="{BB962C8B-B14F-4D97-AF65-F5344CB8AC3E}">
        <p14:creationId xmlns:p14="http://schemas.microsoft.com/office/powerpoint/2010/main" val="2232497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37FA9-519A-48C9-B9D9-8ECC260A55AA}"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5B898-7BBE-4D6E-96F9-444CC7742E53}" type="slidenum">
              <a:rPr lang="en-US" smtClean="0"/>
              <a:t>‹#›</a:t>
            </a:fld>
            <a:endParaRPr lang="en-US"/>
          </a:p>
        </p:txBody>
      </p:sp>
    </p:spTree>
    <p:extLst>
      <p:ext uri="{BB962C8B-B14F-4D97-AF65-F5344CB8AC3E}">
        <p14:creationId xmlns:p14="http://schemas.microsoft.com/office/powerpoint/2010/main" val="3462712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37FA9-519A-48C9-B9D9-8ECC260A55AA}"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5B898-7BBE-4D6E-96F9-444CC7742E53}" type="slidenum">
              <a:rPr lang="en-US" smtClean="0"/>
              <a:t>‹#›</a:t>
            </a:fld>
            <a:endParaRPr lang="en-US"/>
          </a:p>
        </p:txBody>
      </p:sp>
    </p:spTree>
    <p:extLst>
      <p:ext uri="{BB962C8B-B14F-4D97-AF65-F5344CB8AC3E}">
        <p14:creationId xmlns:p14="http://schemas.microsoft.com/office/powerpoint/2010/main" val="305858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37FA9-519A-48C9-B9D9-8ECC260A55AA}"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5B898-7BBE-4D6E-96F9-444CC7742E53}" type="slidenum">
              <a:rPr lang="en-US" smtClean="0"/>
              <a:t>‹#›</a:t>
            </a:fld>
            <a:endParaRPr lang="en-US"/>
          </a:p>
        </p:txBody>
      </p:sp>
    </p:spTree>
    <p:extLst>
      <p:ext uri="{BB962C8B-B14F-4D97-AF65-F5344CB8AC3E}">
        <p14:creationId xmlns:p14="http://schemas.microsoft.com/office/powerpoint/2010/main" val="3670618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B37FA9-519A-48C9-B9D9-8ECC260A55AA}"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5B898-7BBE-4D6E-96F9-444CC7742E53}" type="slidenum">
              <a:rPr lang="en-US" smtClean="0"/>
              <a:t>‹#›</a:t>
            </a:fld>
            <a:endParaRPr lang="en-US"/>
          </a:p>
        </p:txBody>
      </p:sp>
    </p:spTree>
    <p:extLst>
      <p:ext uri="{BB962C8B-B14F-4D97-AF65-F5344CB8AC3E}">
        <p14:creationId xmlns:p14="http://schemas.microsoft.com/office/powerpoint/2010/main" val="307298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B37FA9-519A-48C9-B9D9-8ECC260A55AA}"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5B898-7BBE-4D6E-96F9-444CC7742E53}" type="slidenum">
              <a:rPr lang="en-US" smtClean="0"/>
              <a:t>‹#›</a:t>
            </a:fld>
            <a:endParaRPr lang="en-US"/>
          </a:p>
        </p:txBody>
      </p:sp>
    </p:spTree>
    <p:extLst>
      <p:ext uri="{BB962C8B-B14F-4D97-AF65-F5344CB8AC3E}">
        <p14:creationId xmlns:p14="http://schemas.microsoft.com/office/powerpoint/2010/main" val="2745147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B37FA9-519A-48C9-B9D9-8ECC260A55AA}" type="datetimeFigureOut">
              <a:rPr lang="en-US" smtClean="0"/>
              <a:t>10/3/2017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D5B898-7BBE-4D6E-96F9-444CC7742E53}" type="slidenum">
              <a:rPr lang="en-US" smtClean="0"/>
              <a:t>‹#›</a:t>
            </a:fld>
            <a:endParaRPr lang="en-US"/>
          </a:p>
        </p:txBody>
      </p:sp>
    </p:spTree>
    <p:extLst>
      <p:ext uri="{BB962C8B-B14F-4D97-AF65-F5344CB8AC3E}">
        <p14:creationId xmlns:p14="http://schemas.microsoft.com/office/powerpoint/2010/main" val="2409754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B37FA9-519A-48C9-B9D9-8ECC260A55AA}" type="datetimeFigureOut">
              <a:rPr lang="en-US" smtClean="0"/>
              <a:t>10/3/2017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D5B898-7BBE-4D6E-96F9-444CC7742E53}" type="slidenum">
              <a:rPr lang="en-US" smtClean="0"/>
              <a:t>‹#›</a:t>
            </a:fld>
            <a:endParaRPr lang="en-US"/>
          </a:p>
        </p:txBody>
      </p:sp>
    </p:spTree>
    <p:extLst>
      <p:ext uri="{BB962C8B-B14F-4D97-AF65-F5344CB8AC3E}">
        <p14:creationId xmlns:p14="http://schemas.microsoft.com/office/powerpoint/2010/main" val="2492350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37FA9-519A-48C9-B9D9-8ECC260A55AA}" type="datetimeFigureOut">
              <a:rPr lang="en-US" smtClean="0"/>
              <a:t>10/3/2017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D5B898-7BBE-4D6E-96F9-444CC7742E53}" type="slidenum">
              <a:rPr lang="en-US" smtClean="0"/>
              <a:t>‹#›</a:t>
            </a:fld>
            <a:endParaRPr lang="en-US"/>
          </a:p>
        </p:txBody>
      </p:sp>
    </p:spTree>
    <p:extLst>
      <p:ext uri="{BB962C8B-B14F-4D97-AF65-F5344CB8AC3E}">
        <p14:creationId xmlns:p14="http://schemas.microsoft.com/office/powerpoint/2010/main" val="2486914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37FA9-519A-48C9-B9D9-8ECC260A55AA}"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5B898-7BBE-4D6E-96F9-444CC7742E53}" type="slidenum">
              <a:rPr lang="en-US" smtClean="0"/>
              <a:t>‹#›</a:t>
            </a:fld>
            <a:endParaRPr lang="en-US"/>
          </a:p>
        </p:txBody>
      </p:sp>
    </p:spTree>
    <p:extLst>
      <p:ext uri="{BB962C8B-B14F-4D97-AF65-F5344CB8AC3E}">
        <p14:creationId xmlns:p14="http://schemas.microsoft.com/office/powerpoint/2010/main" val="1473040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37FA9-519A-48C9-B9D9-8ECC260A55AA}"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5B898-7BBE-4D6E-96F9-444CC7742E53}" type="slidenum">
              <a:rPr lang="en-US" smtClean="0"/>
              <a:t>‹#›</a:t>
            </a:fld>
            <a:endParaRPr lang="en-US"/>
          </a:p>
        </p:txBody>
      </p:sp>
    </p:spTree>
    <p:extLst>
      <p:ext uri="{BB962C8B-B14F-4D97-AF65-F5344CB8AC3E}">
        <p14:creationId xmlns:p14="http://schemas.microsoft.com/office/powerpoint/2010/main" val="3021315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01B37FA9-519A-48C9-B9D9-8ECC260A55AA}" type="datetimeFigureOut">
              <a:rPr lang="en-US" smtClean="0"/>
              <a:t>10/3/2017</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7AD5B898-7BBE-4D6E-96F9-444CC7742E53}" type="slidenum">
              <a:rPr lang="en-US" smtClean="0"/>
              <a:t>‹#›</a:t>
            </a:fld>
            <a:endParaRPr lang="en-US"/>
          </a:p>
        </p:txBody>
      </p:sp>
    </p:spTree>
    <p:extLst>
      <p:ext uri="{BB962C8B-B14F-4D97-AF65-F5344CB8AC3E}">
        <p14:creationId xmlns:p14="http://schemas.microsoft.com/office/powerpoint/2010/main" val="3014915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mayo@usd360.com"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www.weebly.mrskaramayo.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tile tx="0" ty="0" sx="100000" sy="100000" flip="none" algn="tl"/>
        </a:blipFill>
        <a:effectLst/>
      </p:bgPr>
    </p:bg>
    <p:spTree>
      <p:nvGrpSpPr>
        <p:cNvPr id="1" name=""/>
        <p:cNvGrpSpPr/>
        <p:nvPr/>
      </p:nvGrpSpPr>
      <p:grpSpPr>
        <a:xfrm>
          <a:off x="0" y="0"/>
          <a:ext cx="0" cy="0"/>
          <a:chOff x="0" y="0"/>
          <a:chExt cx="0" cy="0"/>
        </a:xfrm>
      </p:grpSpPr>
      <p:sp>
        <p:nvSpPr>
          <p:cNvPr id="7" name="Line 14"/>
          <p:cNvSpPr>
            <a:spLocks noChangeShapeType="1"/>
          </p:cNvSpPr>
          <p:nvPr/>
        </p:nvSpPr>
        <p:spPr bwMode="auto">
          <a:xfrm>
            <a:off x="266700" y="14489113"/>
            <a:ext cx="7239000" cy="0"/>
          </a:xfrm>
          <a:prstGeom prst="line">
            <a:avLst/>
          </a:prstGeom>
          <a:noFill/>
          <a:ln w="38100" cap="rnd">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
          <p:cNvSpPr>
            <a:spLocks noChangeArrowheads="1"/>
          </p:cNvSpPr>
          <p:nvPr/>
        </p:nvSpPr>
        <p:spPr bwMode="auto">
          <a:xfrm>
            <a:off x="304800" y="5126038"/>
            <a:ext cx="6248400" cy="665162"/>
          </a:xfrm>
          <a:prstGeom prst="flowChartAlternateProcess">
            <a:avLst/>
          </a:prstGeom>
          <a:solidFill>
            <a:srgbClr val="FFFFFF"/>
          </a:solidFill>
          <a:ln w="57150" cmpd="thickThin">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200" dirty="0" smtClean="0">
                <a:latin typeface="pencilPete FONT" pitchFamily="2" charset="0"/>
                <a:ea typeface="Times New Roman" pitchFamily="18" charset="0"/>
                <a:cs typeface="Times New Roman" pitchFamily="18" charset="0"/>
              </a:rPr>
              <a:t>A Peek at</a:t>
            </a:r>
            <a:r>
              <a:rPr kumimoji="0" lang="en-US" sz="3200" b="0" i="0" u="none" strike="noStrike" cap="none" normalizeH="0" baseline="0" dirty="0" smtClean="0">
                <a:ln>
                  <a:noFill/>
                </a:ln>
                <a:solidFill>
                  <a:schemeClr val="tx1"/>
                </a:solidFill>
                <a:effectLst/>
                <a:latin typeface="pencilPete FONT" pitchFamily="2" charset="0"/>
                <a:ea typeface="Times New Roman" pitchFamily="18" charset="0"/>
                <a:cs typeface="Times New Roman" pitchFamily="18" charset="0"/>
              </a:rPr>
              <a:t> this Week</a:t>
            </a:r>
            <a:r>
              <a:rPr lang="en-US" dirty="0" smtClean="0">
                <a:latin typeface="Wish I Were Taller"/>
                <a:ea typeface="Times New Roman" pitchFamily="18"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20"/>
          <p:cNvSpPr>
            <a:spLocks noChangeArrowheads="1"/>
          </p:cNvSpPr>
          <p:nvPr/>
        </p:nvSpPr>
        <p:spPr bwMode="auto">
          <a:xfrm>
            <a:off x="4381500" y="196851"/>
            <a:ext cx="2209800" cy="4740276"/>
          </a:xfrm>
          <a:prstGeom prst="rect">
            <a:avLst/>
          </a:prstGeom>
          <a:solidFill>
            <a:srgbClr val="FFFFFF"/>
          </a:solidFill>
          <a:ln w="76200" cmpd="tri">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sng" strike="noStrike" cap="none" normalizeH="0" baseline="0" dirty="0" smtClean="0">
                <a:ln>
                  <a:noFill/>
                </a:ln>
                <a:solidFill>
                  <a:schemeClr val="tx1"/>
                </a:solidFill>
                <a:effectLst/>
                <a:latin typeface="pencilPete FONT" pitchFamily="2" charset="0"/>
                <a:ea typeface="Times New Roman" pitchFamily="18" charset="0"/>
                <a:cs typeface="Times New Roman" pitchFamily="18" charset="0"/>
              </a:rPr>
              <a:t>Spelling Words</a:t>
            </a:r>
            <a:endParaRPr kumimoji="0" lang="en-US" sz="600" b="0" i="0" u="none" strike="noStrike" cap="none" normalizeH="0" baseline="0" dirty="0" smtClean="0">
              <a:ln>
                <a:noFill/>
              </a:ln>
              <a:solidFill>
                <a:schemeClr val="tx1"/>
              </a:solidFill>
              <a:effectLst/>
              <a:latin typeface="pencilPete FONT" pitchFamily="2"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pencilPete FONT" pitchFamily="2"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ncilPete FONT" pitchFamily="2" charset="0"/>
                <a:ea typeface="Times New Roman" pitchFamily="18" charset="0"/>
                <a:cs typeface="Times New Roman" pitchFamily="18" charset="0"/>
              </a:rPr>
              <a:t>There</a:t>
            </a:r>
            <a:r>
              <a:rPr kumimoji="0" lang="en-US" sz="2400" b="0" i="0" u="none" strike="noStrike" cap="none" normalizeH="0" dirty="0" smtClean="0">
                <a:ln>
                  <a:noFill/>
                </a:ln>
                <a:solidFill>
                  <a:schemeClr val="tx1"/>
                </a:solidFill>
                <a:effectLst/>
                <a:latin typeface="pencilPete FONT" pitchFamily="2" charset="0"/>
                <a:ea typeface="Times New Roman" pitchFamily="18" charset="0"/>
                <a:cs typeface="Times New Roman" pitchFamily="18" charset="0"/>
              </a:rPr>
              <a:t> will be no Spelling Test this week- we are still on the same story as last week due to NWEA testing.</a:t>
            </a:r>
          </a:p>
          <a:p>
            <a:pPr marL="0" marR="0" lvl="0" indent="0" algn="ctr" defTabSz="914400" rtl="0" eaLnBrk="0" fontAlgn="base" latinLnBrk="0" hangingPunct="0">
              <a:lnSpc>
                <a:spcPct val="100000"/>
              </a:lnSpc>
              <a:spcBef>
                <a:spcPct val="0"/>
              </a:spcBef>
              <a:spcAft>
                <a:spcPct val="0"/>
              </a:spcAft>
              <a:buClrTx/>
              <a:buSzTx/>
              <a:buFontTx/>
              <a:buNone/>
              <a:tabLst/>
            </a:pPr>
            <a:r>
              <a:rPr lang="en-US" sz="2400" baseline="0" dirty="0" smtClean="0">
                <a:latin typeface="pencilPete FONT" pitchFamily="2" charset="0"/>
                <a:ea typeface="Times New Roman" pitchFamily="18" charset="0"/>
                <a:cs typeface="Times New Roman" pitchFamily="18" charset="0"/>
              </a:rPr>
              <a:t>Thanks!</a:t>
            </a:r>
            <a:endParaRPr kumimoji="0" lang="en-US" sz="2400" b="0" i="0" u="none" strike="noStrike" cap="none" normalizeH="0" baseline="0" dirty="0" smtClean="0">
              <a:ln>
                <a:noFill/>
              </a:ln>
              <a:solidFill>
                <a:schemeClr val="tx1"/>
              </a:solidFill>
              <a:effectLst/>
              <a:latin typeface="pencilPete FONT" pitchFamily="2" charset="0"/>
              <a:ea typeface="Times New Roman" pitchFamily="18" charset="0"/>
              <a:cs typeface="Times New Roman" pitchFamily="18" charset="0"/>
            </a:endParaRPr>
          </a:p>
        </p:txBody>
      </p:sp>
      <p:sp>
        <p:nvSpPr>
          <p:cNvPr id="18" name="AutoShape 6"/>
          <p:cNvSpPr>
            <a:spLocks noChangeArrowheads="1"/>
          </p:cNvSpPr>
          <p:nvPr/>
        </p:nvSpPr>
        <p:spPr bwMode="auto">
          <a:xfrm>
            <a:off x="230590" y="1619251"/>
            <a:ext cx="3943739" cy="350837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200" dirty="0" smtClean="0">
                <a:latin typeface="CatholicSchoolGirls Intl BB" panose="02000506000000020003" pitchFamily="2" charset="0"/>
                <a:ea typeface="CatholicSchoolGirls Intl BB" panose="02000506000000020003" pitchFamily="2" charset="0"/>
                <a:cs typeface="Arial" pitchFamily="34" charset="0"/>
              </a:rPr>
              <a:t>Ms. Mayo</a:t>
            </a:r>
          </a:p>
          <a:p>
            <a:pPr marL="0" marR="0" lvl="0" indent="0" algn="ctr" defTabSz="914400" rtl="0" eaLnBrk="1" fontAlgn="base" latinLnBrk="0" hangingPunct="1">
              <a:lnSpc>
                <a:spcPct val="100000"/>
              </a:lnSpc>
              <a:spcBef>
                <a:spcPct val="0"/>
              </a:spcBef>
              <a:spcAft>
                <a:spcPct val="0"/>
              </a:spcAft>
              <a:buClrTx/>
              <a:buSzTx/>
              <a:buFontTx/>
              <a:buNone/>
              <a:tabLst/>
            </a:pPr>
            <a:r>
              <a:rPr lang="en-US" sz="2000" dirty="0" smtClean="0">
                <a:latin typeface="CatholicSchoolGirls Intl BB" panose="02000506000000020003" pitchFamily="2" charset="0"/>
                <a:ea typeface="CatholicSchoolGirls Intl BB" panose="02000506000000020003" pitchFamily="2" charset="0"/>
                <a:cs typeface="Arial" pitchFamily="34" charset="0"/>
              </a:rPr>
              <a:t>School- 620-845-2585</a:t>
            </a:r>
          </a:p>
          <a:p>
            <a:pPr marL="0" marR="0" lvl="0" indent="0" algn="ctr" defTabSz="914400" rtl="0" eaLnBrk="1" fontAlgn="base" latinLnBrk="0" hangingPunct="1">
              <a:lnSpc>
                <a:spcPct val="100000"/>
              </a:lnSpc>
              <a:spcBef>
                <a:spcPct val="0"/>
              </a:spcBef>
              <a:spcAft>
                <a:spcPct val="0"/>
              </a:spcAft>
              <a:buClrTx/>
              <a:buSzTx/>
              <a:buFontTx/>
              <a:buNone/>
              <a:tabLst/>
            </a:pPr>
            <a:r>
              <a:rPr lang="en-US" sz="2000" dirty="0" smtClean="0">
                <a:latin typeface="CatholicSchoolGirls Intl BB" panose="02000506000000020003" pitchFamily="2" charset="0"/>
                <a:ea typeface="CatholicSchoolGirls Intl BB" panose="02000506000000020003" pitchFamily="2" charset="0"/>
                <a:cs typeface="Arial" pitchFamily="34" charset="0"/>
              </a:rPr>
              <a:t>Cell- 620-517-0941</a:t>
            </a:r>
          </a:p>
          <a:p>
            <a:pPr marL="0" marR="0" lvl="0" indent="0" algn="ctr" defTabSz="914400" rtl="0" eaLnBrk="1" fontAlgn="base" latinLnBrk="0" hangingPunct="1">
              <a:lnSpc>
                <a:spcPct val="100000"/>
              </a:lnSpc>
              <a:spcBef>
                <a:spcPct val="0"/>
              </a:spcBef>
              <a:spcAft>
                <a:spcPct val="0"/>
              </a:spcAft>
              <a:buClrTx/>
              <a:buSzTx/>
              <a:buFontTx/>
              <a:buNone/>
              <a:tabLst/>
            </a:pPr>
            <a:r>
              <a:rPr lang="en-US" sz="2000" dirty="0" smtClean="0">
                <a:latin typeface="CatholicSchoolGirls Intl BB" panose="02000506000000020003" pitchFamily="2" charset="0"/>
                <a:ea typeface="CatholicSchoolGirls Intl BB" panose="02000506000000020003" pitchFamily="2" charset="0"/>
                <a:cs typeface="Arial" pitchFamily="34" charset="0"/>
              </a:rPr>
              <a:t>Email- </a:t>
            </a:r>
            <a:r>
              <a:rPr lang="en-US" sz="2000" dirty="0" smtClean="0">
                <a:latin typeface="CatholicSchoolGirls Intl BB" panose="02000506000000020003" pitchFamily="2" charset="0"/>
                <a:ea typeface="CatholicSchoolGirls Intl BB" panose="02000506000000020003" pitchFamily="2" charset="0"/>
                <a:cs typeface="Arial" pitchFamily="34" charset="0"/>
                <a:hlinkClick r:id="rId3"/>
              </a:rPr>
              <a:t>kmayo@usd360.com</a:t>
            </a:r>
            <a:endParaRPr lang="en-US" sz="2000" dirty="0" smtClean="0">
              <a:latin typeface="CatholicSchoolGirls Intl BB" panose="02000506000000020003" pitchFamily="2" charset="0"/>
              <a:ea typeface="CatholicSchoolGirls Intl BB" panose="02000506000000020003"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2000" dirty="0" smtClean="0">
                <a:latin typeface="CatholicSchoolGirls Intl BB" panose="02000506000000020003" pitchFamily="2" charset="0"/>
                <a:ea typeface="CatholicSchoolGirls Intl BB" panose="02000506000000020003" pitchFamily="2" charset="0"/>
                <a:cs typeface="Arial" pitchFamily="34" charset="0"/>
              </a:rPr>
              <a:t>Classroom Website-  </a:t>
            </a:r>
            <a:r>
              <a:rPr lang="en-US" sz="2000" dirty="0" smtClean="0">
                <a:latin typeface="CatholicSchoolGirls Intl BB" panose="02000506000000020003" pitchFamily="2" charset="0"/>
                <a:ea typeface="CatholicSchoolGirls Intl BB" panose="02000506000000020003" pitchFamily="2" charset="0"/>
                <a:cs typeface="Arial" pitchFamily="34" charset="0"/>
                <a:hlinkClick r:id="rId4"/>
              </a:rPr>
              <a:t>www.weebly.mrskaramayo.com</a:t>
            </a:r>
            <a:endParaRPr lang="en-US" sz="2000" dirty="0" smtClean="0">
              <a:latin typeface="CatholicSchoolGirls Intl BB" panose="02000506000000020003" pitchFamily="2" charset="0"/>
              <a:ea typeface="CatholicSchoolGirls Intl BB" panose="02000506000000020003"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effectLst/>
                <a:latin typeface="CatholicSchoolGirls Intl BB" panose="02000506000000020003" pitchFamily="2" charset="0"/>
                <a:ea typeface="CatholicSchoolGirls Intl BB" panose="02000506000000020003" pitchFamily="2" charset="0"/>
                <a:cs typeface="Arial" pitchFamily="34" charset="0"/>
              </a:rPr>
              <a:t>Classroom Twitter-</a:t>
            </a:r>
          </a:p>
          <a:p>
            <a:pPr marL="0" marR="0" lvl="0" indent="0" algn="ctr" defTabSz="914400" rtl="0" eaLnBrk="1" fontAlgn="base" latinLnBrk="0" hangingPunct="1">
              <a:lnSpc>
                <a:spcPct val="100000"/>
              </a:lnSpc>
              <a:spcBef>
                <a:spcPct val="0"/>
              </a:spcBef>
              <a:spcAft>
                <a:spcPct val="0"/>
              </a:spcAft>
              <a:buClrTx/>
              <a:buSzTx/>
              <a:buFontTx/>
              <a:buNone/>
              <a:tabLst/>
            </a:pPr>
            <a:r>
              <a:rPr lang="en-US" sz="2000" dirty="0" smtClean="0">
                <a:latin typeface="CatholicSchoolGirls Intl BB" panose="02000506000000020003" pitchFamily="2" charset="0"/>
                <a:ea typeface="CatholicSchoolGirls Intl BB" panose="02000506000000020003" pitchFamily="2" charset="0"/>
                <a:cs typeface="Arial" pitchFamily="34" charset="0"/>
              </a:rPr>
              <a:t>@</a:t>
            </a:r>
            <a:r>
              <a:rPr lang="en-US" sz="2000" dirty="0" err="1" smtClean="0">
                <a:latin typeface="CatholicSchoolGirls Intl BB" panose="02000506000000020003" pitchFamily="2" charset="0"/>
                <a:ea typeface="CatholicSchoolGirls Intl BB" panose="02000506000000020003" pitchFamily="2" charset="0"/>
                <a:cs typeface="Arial" pitchFamily="34" charset="0"/>
              </a:rPr>
              <a:t>mskmayo</a:t>
            </a:r>
            <a:endParaRPr kumimoji="0" lang="en-US" sz="2000" b="0" i="0" u="none" strike="noStrike" cap="none" normalizeH="0" baseline="0" dirty="0" smtClean="0">
              <a:ln>
                <a:noFill/>
              </a:ln>
              <a:effectLst/>
              <a:latin typeface="CatholicSchoolGirls Intl BB" panose="02000506000000020003" pitchFamily="2" charset="0"/>
              <a:ea typeface="CatholicSchoolGirls Intl BB" panose="02000506000000020003" pitchFamily="2" charset="0"/>
              <a:cs typeface="Arial" pitchFamily="34" charset="0"/>
            </a:endParaRPr>
          </a:p>
        </p:txBody>
      </p:sp>
      <p:sp>
        <p:nvSpPr>
          <p:cNvPr id="22" name="Rectangle 25"/>
          <p:cNvSpPr>
            <a:spLocks noChangeArrowheads="1"/>
          </p:cNvSpPr>
          <p:nvPr/>
        </p:nvSpPr>
        <p:spPr bwMode="auto">
          <a:xfrm>
            <a:off x="342900" y="465931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29"/>
          <p:cNvSpPr>
            <a:spLocks noChangeArrowheads="1"/>
          </p:cNvSpPr>
          <p:nvPr/>
        </p:nvSpPr>
        <p:spPr bwMode="auto">
          <a:xfrm>
            <a:off x="-7620000" y="30480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30"/>
          <p:cNvSpPr>
            <a:spLocks noChangeArrowheads="1"/>
          </p:cNvSpPr>
          <p:nvPr/>
        </p:nvSpPr>
        <p:spPr bwMode="auto">
          <a:xfrm>
            <a:off x="-4819261" y="30480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998663"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998663" algn="l"/>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998663" algn="l"/>
              </a:tabLst>
            </a:pPr>
            <a:r>
              <a:rPr kumimoji="0" lang="en-US" sz="1200" b="0" i="0" u="none" strike="noStrike" cap="none" normalizeH="0" baseline="0" dirty="0" smtClean="0">
                <a:ln>
                  <a:noFill/>
                </a:ln>
                <a:solidFill>
                  <a:schemeClr val="tx1"/>
                </a:solidFill>
                <a:effectLst/>
                <a:latin typeface="Franklin Gothic Book" pitchFamily="34" charset="0"/>
                <a:ea typeface="Times New Roman" pitchFamily="18" charset="0"/>
                <a:cs typeface="Times New Roman" pitchFamily="18"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998663" algn="l"/>
              </a:tabLst>
            </a:pPr>
            <a:r>
              <a:rPr kumimoji="0" lang="en-US" sz="1200" b="0" i="0" u="none" strike="noStrike" cap="none" normalizeH="0" baseline="0" dirty="0" smtClean="0">
                <a:ln>
                  <a:noFill/>
                </a:ln>
                <a:solidFill>
                  <a:schemeClr val="tx1"/>
                </a:solidFill>
                <a:effectLst/>
                <a:latin typeface="Franklin Gothic Book"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31"/>
          <p:cNvSpPr>
            <a:spLocks noChangeArrowheads="1"/>
          </p:cNvSpPr>
          <p:nvPr/>
        </p:nvSpPr>
        <p:spPr bwMode="auto">
          <a:xfrm>
            <a:off x="-3954462" y="30480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998663"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32"/>
          <p:cNvSpPr>
            <a:spLocks noChangeArrowheads="1"/>
          </p:cNvSpPr>
          <p:nvPr/>
        </p:nvSpPr>
        <p:spPr bwMode="auto">
          <a:xfrm>
            <a:off x="-8420100" y="5693202"/>
            <a:ext cx="421140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987800" algn="l"/>
              </a:tabLst>
            </a:pPr>
            <a:endParaRPr kumimoji="0" lang="en-US" sz="1200" b="0" i="0" u="none" strike="noStrike" cap="none" normalizeH="0" baseline="0" dirty="0" smtClean="0">
              <a:ln>
                <a:noFill/>
              </a:ln>
              <a:solidFill>
                <a:schemeClr val="tx1"/>
              </a:solidFill>
              <a:effectLst/>
              <a:latin typeface="Franklin Gothic Book"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987800" algn="l"/>
              </a:tabLst>
            </a:pPr>
            <a:r>
              <a:rPr kumimoji="0" lang="en-US" sz="1200" b="0" i="0" u="none" strike="noStrike" cap="none" normalizeH="0" baseline="0" dirty="0" smtClean="0">
                <a:ln>
                  <a:noFill/>
                </a:ln>
                <a:solidFill>
                  <a:schemeClr val="tx1"/>
                </a:solidFill>
                <a:effectLst/>
                <a:latin typeface="Franklin Gothic Book" pitchFamily="34" charset="0"/>
                <a:ea typeface="Times New Roman" pitchFamily="18" charset="0"/>
                <a:cs typeface="Times New Roman" pitchFamily="18"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987800" algn="l"/>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9878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Rectangle 35"/>
          <p:cNvSpPr>
            <a:spLocks noChangeArrowheads="1"/>
          </p:cNvSpPr>
          <p:nvPr/>
        </p:nvSpPr>
        <p:spPr bwMode="auto">
          <a:xfrm>
            <a:off x="-1360714" y="5779444"/>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Rectangle 38"/>
          <p:cNvSpPr>
            <a:spLocks noChangeArrowheads="1"/>
          </p:cNvSpPr>
          <p:nvPr/>
        </p:nvSpPr>
        <p:spPr bwMode="auto">
          <a:xfrm>
            <a:off x="-8248261" y="3228976"/>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305425" algn="l"/>
              </a:tabLst>
            </a:pPr>
            <a:endParaRPr kumimoji="0" lang="en-US" sz="1200" b="0" i="0" u="none" strike="noStrike" cap="none" normalizeH="0" baseline="0" dirty="0" smtClean="0">
              <a:ln>
                <a:noFill/>
              </a:ln>
              <a:solidFill>
                <a:schemeClr val="tx1"/>
              </a:solidFill>
              <a:effectLst/>
              <a:latin typeface="Franklin Gothic Book"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305425" algn="l"/>
              </a:tabLst>
            </a:pPr>
            <a:r>
              <a:rPr kumimoji="0" lang="en-US" sz="1200" b="0" i="0" u="none" strike="noStrike" cap="none" normalizeH="0" baseline="0" dirty="0" smtClean="0">
                <a:ln>
                  <a:noFill/>
                </a:ln>
                <a:solidFill>
                  <a:schemeClr val="tx1"/>
                </a:solidFill>
                <a:effectLst/>
                <a:latin typeface="Franklin Gothic Book" pitchFamily="34" charset="0"/>
                <a:ea typeface="Times New Roman" pitchFamily="18" charset="0"/>
                <a:cs typeface="Times New Roman" pitchFamily="18"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05425"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Rectangle 41"/>
          <p:cNvSpPr>
            <a:spLocks noChangeArrowheads="1"/>
          </p:cNvSpPr>
          <p:nvPr/>
        </p:nvSpPr>
        <p:spPr bwMode="auto">
          <a:xfrm>
            <a:off x="-8724900" y="23622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97" name="Picture 49" descr="Cartoon Star Character Peeking Over clipar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3979" y="4191000"/>
            <a:ext cx="1970686"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105" name="Picture 57" descr="Plain Yellow Penci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1578768" y="-1167996"/>
            <a:ext cx="1247385" cy="3977078"/>
          </a:xfrm>
          <a:prstGeom prst="rect">
            <a:avLst/>
          </a:prstGeom>
          <a:noFill/>
          <a:extLst>
            <a:ext uri="{909E8E84-426E-40DD-AFC4-6F175D3DCCD1}">
              <a14:hiddenFill xmlns:a14="http://schemas.microsoft.com/office/drawing/2010/main">
                <a:solidFill>
                  <a:srgbClr val="FFFFFF"/>
                </a:solidFill>
              </a14:hiddenFill>
            </a:ext>
          </a:extLst>
        </p:spPr>
      </p:pic>
      <p:sp>
        <p:nvSpPr>
          <p:cNvPr id="17" name="AutoShape 7"/>
          <p:cNvSpPr>
            <a:spLocks noChangeArrowheads="1"/>
          </p:cNvSpPr>
          <p:nvPr/>
        </p:nvSpPr>
        <p:spPr bwMode="auto">
          <a:xfrm>
            <a:off x="523980" y="0"/>
            <a:ext cx="3057420" cy="1546614"/>
          </a:xfrm>
          <a:prstGeom prst="roundRect">
            <a:avLst>
              <a:gd name="adj" fmla="val 16667"/>
            </a:avLst>
          </a:prstGeom>
          <a:noFill/>
          <a:ln w="9525">
            <a:noFill/>
            <a:round/>
            <a:headEnd/>
            <a:tailEnd/>
          </a:ln>
        </p:spPr>
        <p:txBody>
          <a:bodyPr vert="horz" wrap="square" lIns="91440" tIns="45720" rIns="91440" bIns="45720" numCol="1" anchor="t" anchorCtr="0" compatLnSpc="1">
            <a:prstTxWarp prst="textNoShape">
              <a:avLst/>
            </a:prstTxWarp>
          </a:bodyPr>
          <a:lstStyle/>
          <a:p>
            <a:pPr algn="ctr"/>
            <a:r>
              <a:rPr lang="en-US" sz="3600" dirty="0" smtClean="0"/>
              <a:t> </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Class News</a:t>
            </a:r>
          </a:p>
          <a:p>
            <a:pPr algn="ctr"/>
            <a:r>
              <a:rPr lang="en-US" dirty="0" smtClean="0"/>
              <a:t>2</a:t>
            </a:r>
            <a:r>
              <a:rPr lang="en-US" baseline="30000" dirty="0" smtClean="0"/>
              <a:t>nd</a:t>
            </a:r>
            <a:r>
              <a:rPr lang="en-US" dirty="0" smtClean="0"/>
              <a:t> Grade</a:t>
            </a:r>
          </a:p>
          <a:p>
            <a:pPr algn="ctr"/>
            <a:r>
              <a:rPr lang="en-US" dirty="0" smtClean="0"/>
              <a:t>October 2-6</a:t>
            </a:r>
            <a:endParaRPr lang="en-US" dirty="0" smtClean="0"/>
          </a:p>
          <a:p>
            <a:pPr algn="ctr"/>
            <a:endParaRPr lang="en-US" sz="1000" dirty="0"/>
          </a:p>
        </p:txBody>
      </p:sp>
      <p:sp>
        <p:nvSpPr>
          <p:cNvPr id="2" name="Content Placeholder 1"/>
          <p:cNvSpPr>
            <a:spLocks noGrp="1"/>
          </p:cNvSpPr>
          <p:nvPr>
            <p:ph idx="1"/>
          </p:nvPr>
        </p:nvSpPr>
        <p:spPr>
          <a:xfrm>
            <a:off x="342900" y="5867400"/>
            <a:ext cx="6172200" cy="3124200"/>
          </a:xfrm>
        </p:spPr>
        <p:txBody>
          <a:bodyPr>
            <a:normAutofit lnSpcReduction="10000"/>
          </a:bodyPr>
          <a:lstStyle/>
          <a:p>
            <a:r>
              <a:rPr lang="en-US" sz="1800" dirty="0" smtClean="0"/>
              <a:t>I apologize for not sending this home yesterday, my daughter is very ill and I had to take her back to the doctor.  </a:t>
            </a:r>
            <a:r>
              <a:rPr lang="en-US" sz="1800" dirty="0" smtClean="0"/>
              <a:t>For this reason, I also do not have the October AR goals ready.  I will try to have these out by Thursday. Thank-you for understanding! </a:t>
            </a:r>
          </a:p>
          <a:p>
            <a:r>
              <a:rPr lang="en-US" sz="1800" dirty="0" smtClean="0"/>
              <a:t>Early Dismissal on Friday, October 6</a:t>
            </a:r>
            <a:r>
              <a:rPr lang="en-US" sz="1800" baseline="30000" dirty="0" smtClean="0"/>
              <a:t>th</a:t>
            </a:r>
            <a:r>
              <a:rPr lang="en-US" sz="1800" dirty="0" smtClean="0"/>
              <a:t> at noon for end of the nine weeks!</a:t>
            </a:r>
          </a:p>
          <a:p>
            <a:r>
              <a:rPr lang="en-US" sz="1800" dirty="0" smtClean="0"/>
              <a:t>Parent Teacher Conferences are next Monday and Tuesday evening, notices were sent home last week.  If you did not receive one, please let me know ASAP! Please try to make these appointments so we can discuss your child’s progress. </a:t>
            </a:r>
          </a:p>
          <a:p>
            <a:endParaRPr lang="en-US" sz="2400" dirty="0" smtClean="0"/>
          </a:p>
        </p:txBody>
      </p:sp>
    </p:spTree>
    <p:extLst>
      <p:ext uri="{BB962C8B-B14F-4D97-AF65-F5344CB8AC3E}">
        <p14:creationId xmlns:p14="http://schemas.microsoft.com/office/powerpoint/2010/main" val="2553695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5667</TotalTime>
  <Words>170</Words>
  <Application>Microsoft Office PowerPoint</Application>
  <PresentationFormat>On-screen Show (4:3)</PresentationFormat>
  <Paragraphs>27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Galewski</dc:creator>
  <cp:lastModifiedBy>Kara Mayo</cp:lastModifiedBy>
  <cp:revision>60</cp:revision>
  <cp:lastPrinted>2017-10-03T17:22:08Z</cp:lastPrinted>
  <dcterms:created xsi:type="dcterms:W3CDTF">2012-09-29T15:12:52Z</dcterms:created>
  <dcterms:modified xsi:type="dcterms:W3CDTF">2017-10-03T17:22:51Z</dcterms:modified>
</cp:coreProperties>
</file>